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82" r:id="rId4"/>
    <p:sldId id="260" r:id="rId5"/>
    <p:sldId id="261" r:id="rId6"/>
    <p:sldId id="262" r:id="rId7"/>
    <p:sldId id="263" r:id="rId8"/>
    <p:sldId id="264" r:id="rId9"/>
    <p:sldId id="265" r:id="rId10"/>
    <p:sldId id="266" r:id="rId11"/>
    <p:sldId id="267" r:id="rId12"/>
    <p:sldId id="268" r:id="rId13"/>
    <p:sldId id="269" r:id="rId14"/>
    <p:sldId id="270" r:id="rId15"/>
    <p:sldId id="283" r:id="rId16"/>
    <p:sldId id="271" r:id="rId17"/>
    <p:sldId id="272" r:id="rId18"/>
    <p:sldId id="273" r:id="rId19"/>
    <p:sldId id="274" r:id="rId20"/>
    <p:sldId id="258" r:id="rId21"/>
    <p:sldId id="275" r:id="rId22"/>
    <p:sldId id="284" r:id="rId23"/>
    <p:sldId id="276" r:id="rId24"/>
    <p:sldId id="277" r:id="rId25"/>
    <p:sldId id="27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32" autoAdjust="0"/>
    <p:restoredTop sz="94660"/>
  </p:normalViewPr>
  <p:slideViewPr>
    <p:cSldViewPr snapToGrid="0">
      <p:cViewPr varScale="1">
        <p:scale>
          <a:sx n="99" d="100"/>
          <a:sy n="99" d="100"/>
        </p:scale>
        <p:origin x="381" y="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6B0183-8CF7-41D1-BA58-275A8D25463E}" type="doc">
      <dgm:prSet loTypeId="urn:microsoft.com/office/officeart/2011/layout/InterconnectedBlockProcess" loCatId="process" qsTypeId="urn:microsoft.com/office/officeart/2005/8/quickstyle/simple5" qsCatId="simple" csTypeId="urn:microsoft.com/office/officeart/2005/8/colors/colorful4" csCatId="colorful" phldr="1"/>
      <dgm:spPr/>
      <dgm:t>
        <a:bodyPr/>
        <a:lstStyle/>
        <a:p>
          <a:endParaRPr lang="en-US"/>
        </a:p>
      </dgm:t>
    </dgm:pt>
    <dgm:pt modelId="{E53226F4-F3AF-4C0A-BE49-0F4A05F38510}">
      <dgm:prSet/>
      <dgm:spPr/>
      <dgm:t>
        <a:bodyPr/>
        <a:lstStyle/>
        <a:p>
          <a:r>
            <a:rPr lang="en-US" dirty="0"/>
            <a:t>Requirements</a:t>
          </a:r>
        </a:p>
      </dgm:t>
    </dgm:pt>
    <dgm:pt modelId="{94C7140D-1CB8-49D3-AAE5-D98B0E84715F}" type="parTrans" cxnId="{7A180AE2-6926-497F-A058-A1FE0E7DDDFF}">
      <dgm:prSet/>
      <dgm:spPr/>
      <dgm:t>
        <a:bodyPr/>
        <a:lstStyle/>
        <a:p>
          <a:endParaRPr lang="en-US"/>
        </a:p>
      </dgm:t>
    </dgm:pt>
    <dgm:pt modelId="{CFEE4F63-AD7F-4A26-8F19-A4868489C9FF}" type="sibTrans" cxnId="{7A180AE2-6926-497F-A058-A1FE0E7DDDFF}">
      <dgm:prSet/>
      <dgm:spPr/>
      <dgm:t>
        <a:bodyPr/>
        <a:lstStyle/>
        <a:p>
          <a:endParaRPr lang="en-US"/>
        </a:p>
      </dgm:t>
    </dgm:pt>
    <dgm:pt modelId="{569A6F3D-0DFC-4C4F-A4F2-4630C1BE4AF2}">
      <dgm:prSet/>
      <dgm:spPr/>
      <dgm:t>
        <a:bodyPr/>
        <a:lstStyle/>
        <a:p>
          <a:r>
            <a:rPr lang="en-US" dirty="0"/>
            <a:t>Modules</a:t>
          </a:r>
        </a:p>
      </dgm:t>
    </dgm:pt>
    <dgm:pt modelId="{6CCFE94F-2F87-4B80-8B78-BC7BDD884D6C}" type="parTrans" cxnId="{91789E7A-44B6-4FCC-AFDA-824185EFBB35}">
      <dgm:prSet/>
      <dgm:spPr/>
      <dgm:t>
        <a:bodyPr/>
        <a:lstStyle/>
        <a:p>
          <a:endParaRPr lang="en-US"/>
        </a:p>
      </dgm:t>
    </dgm:pt>
    <dgm:pt modelId="{EF33DE74-15CE-461B-B7F3-156419556E13}" type="sibTrans" cxnId="{91789E7A-44B6-4FCC-AFDA-824185EFBB35}">
      <dgm:prSet/>
      <dgm:spPr/>
      <dgm:t>
        <a:bodyPr/>
        <a:lstStyle/>
        <a:p>
          <a:endParaRPr lang="en-US"/>
        </a:p>
      </dgm:t>
    </dgm:pt>
    <dgm:pt modelId="{BC5D9281-A4E9-4545-895D-9F879576200C}">
      <dgm:prSet/>
      <dgm:spPr/>
      <dgm:t>
        <a:bodyPr/>
        <a:lstStyle/>
        <a:p>
          <a:r>
            <a:rPr lang="en-US" dirty="0"/>
            <a:t>System Design</a:t>
          </a:r>
        </a:p>
      </dgm:t>
    </dgm:pt>
    <dgm:pt modelId="{4BDA9152-1607-47ED-959E-87E54547481B}" type="parTrans" cxnId="{0711ACF3-C167-4A78-97A2-8684035AE097}">
      <dgm:prSet/>
      <dgm:spPr/>
      <dgm:t>
        <a:bodyPr/>
        <a:lstStyle/>
        <a:p>
          <a:endParaRPr lang="en-US"/>
        </a:p>
      </dgm:t>
    </dgm:pt>
    <dgm:pt modelId="{34EBC4F3-CE18-480A-999E-8EA6BBB705E1}" type="sibTrans" cxnId="{0711ACF3-C167-4A78-97A2-8684035AE097}">
      <dgm:prSet/>
      <dgm:spPr/>
      <dgm:t>
        <a:bodyPr/>
        <a:lstStyle/>
        <a:p>
          <a:endParaRPr lang="en-US"/>
        </a:p>
      </dgm:t>
    </dgm:pt>
    <dgm:pt modelId="{A4F03726-629B-48B6-8AF4-07C9B0392F1B}">
      <dgm:prSet/>
      <dgm:spPr/>
      <dgm:t>
        <a:bodyPr/>
        <a:lstStyle/>
        <a:p>
          <a:r>
            <a:rPr lang="en-US" dirty="0"/>
            <a:t>User</a:t>
          </a:r>
        </a:p>
        <a:p>
          <a:r>
            <a:rPr lang="en-US" dirty="0"/>
            <a:t>Interface</a:t>
          </a:r>
        </a:p>
      </dgm:t>
    </dgm:pt>
    <dgm:pt modelId="{AA6E3C17-9D4E-4292-B325-E5F61B23380C}" type="parTrans" cxnId="{9E38D771-3478-41E7-A703-E14124B8FA0D}">
      <dgm:prSet/>
      <dgm:spPr/>
      <dgm:t>
        <a:bodyPr/>
        <a:lstStyle/>
        <a:p>
          <a:endParaRPr lang="en-US"/>
        </a:p>
      </dgm:t>
    </dgm:pt>
    <dgm:pt modelId="{EAC984D5-7047-42CC-82DA-B8579B23AA67}" type="sibTrans" cxnId="{9E38D771-3478-41E7-A703-E14124B8FA0D}">
      <dgm:prSet/>
      <dgm:spPr/>
      <dgm:t>
        <a:bodyPr/>
        <a:lstStyle/>
        <a:p>
          <a:endParaRPr lang="en-US"/>
        </a:p>
      </dgm:t>
    </dgm:pt>
    <dgm:pt modelId="{F39E7E49-FF87-4B6E-BF10-326C730D321F}">
      <dgm:prSet/>
      <dgm:spPr/>
      <dgm:t>
        <a:bodyPr/>
        <a:lstStyle/>
        <a:p>
          <a:r>
            <a:rPr lang="en-US" dirty="0"/>
            <a:t>1.Hardware Requirements</a:t>
          </a:r>
        </a:p>
        <a:p>
          <a:r>
            <a:rPr lang="en-US" dirty="0"/>
            <a:t>2.Software Requirements</a:t>
          </a:r>
        </a:p>
      </dgm:t>
    </dgm:pt>
    <dgm:pt modelId="{40D7383C-196B-4BBE-AE0D-7984F55490D2}" type="parTrans" cxnId="{7FF9F62B-A744-4D7F-90D2-F9C43336FFC1}">
      <dgm:prSet/>
      <dgm:spPr/>
      <dgm:t>
        <a:bodyPr/>
        <a:lstStyle/>
        <a:p>
          <a:endParaRPr lang="en-US"/>
        </a:p>
      </dgm:t>
    </dgm:pt>
    <dgm:pt modelId="{9FB839A6-1E1A-469B-BB21-6FF350F7315B}" type="sibTrans" cxnId="{7FF9F62B-A744-4D7F-90D2-F9C43336FFC1}">
      <dgm:prSet/>
      <dgm:spPr/>
      <dgm:t>
        <a:bodyPr/>
        <a:lstStyle/>
        <a:p>
          <a:endParaRPr lang="en-US"/>
        </a:p>
      </dgm:t>
    </dgm:pt>
    <dgm:pt modelId="{1A3904A7-0593-4BC6-B641-A874FBD0A9AC}">
      <dgm:prSet/>
      <dgm:spPr/>
      <dgm:t>
        <a:bodyPr/>
        <a:lstStyle/>
        <a:p>
          <a:r>
            <a:rPr lang="en-US" dirty="0"/>
            <a:t>Analysis</a:t>
          </a:r>
        </a:p>
      </dgm:t>
    </dgm:pt>
    <dgm:pt modelId="{90A46933-5230-4856-B32E-174F980D9097}" type="sibTrans" cxnId="{D3E950DB-5A4B-4275-BC7A-9CACF6B46700}">
      <dgm:prSet/>
      <dgm:spPr/>
      <dgm:t>
        <a:bodyPr/>
        <a:lstStyle/>
        <a:p>
          <a:endParaRPr lang="en-US"/>
        </a:p>
      </dgm:t>
    </dgm:pt>
    <dgm:pt modelId="{3F6BD376-45DA-431B-86A9-5A2F9075A35C}" type="parTrans" cxnId="{D3E950DB-5A4B-4275-BC7A-9CACF6B46700}">
      <dgm:prSet/>
      <dgm:spPr/>
      <dgm:t>
        <a:bodyPr/>
        <a:lstStyle/>
        <a:p>
          <a:endParaRPr lang="en-US"/>
        </a:p>
      </dgm:t>
    </dgm:pt>
    <dgm:pt modelId="{DD7E3BF8-814B-4FB4-9C7F-04B37E03FA65}">
      <dgm:prSet/>
      <dgm:spPr/>
      <dgm:t>
        <a:bodyPr/>
        <a:lstStyle/>
        <a:p>
          <a:r>
            <a:rPr lang="en-US" dirty="0"/>
            <a:t>1. Novelty in the proposed System</a:t>
          </a:r>
        </a:p>
        <a:p>
          <a:r>
            <a:rPr lang="en-US" dirty="0"/>
            <a:t>2. Block Diagram of proposed system</a:t>
          </a:r>
        </a:p>
        <a:p>
          <a:r>
            <a:rPr lang="en-US" dirty="0"/>
            <a:t>3. Feature extraction from dataset in the model</a:t>
          </a:r>
        </a:p>
      </dgm:t>
    </dgm:pt>
    <dgm:pt modelId="{F80F7CD3-BC25-474C-96DB-D4D39049C385}" type="parTrans" cxnId="{AF8BFC1A-2128-4A74-9421-DDE143DB2197}">
      <dgm:prSet/>
      <dgm:spPr/>
      <dgm:t>
        <a:bodyPr/>
        <a:lstStyle/>
        <a:p>
          <a:endParaRPr lang="en-US"/>
        </a:p>
      </dgm:t>
    </dgm:pt>
    <dgm:pt modelId="{AA7F4625-F5E1-4B10-9941-010733936796}" type="sibTrans" cxnId="{AF8BFC1A-2128-4A74-9421-DDE143DB2197}">
      <dgm:prSet/>
      <dgm:spPr/>
      <dgm:t>
        <a:bodyPr/>
        <a:lstStyle/>
        <a:p>
          <a:endParaRPr lang="en-US"/>
        </a:p>
      </dgm:t>
    </dgm:pt>
    <dgm:pt modelId="{E207B187-9268-427F-883A-4A6D97F9A9BB}">
      <dgm:prSet/>
      <dgm:spPr/>
      <dgm:t>
        <a:bodyPr/>
        <a:lstStyle/>
        <a:p>
          <a:r>
            <a:rPr lang="en-US" dirty="0"/>
            <a:t>1. UML diagrams</a:t>
          </a:r>
        </a:p>
        <a:p>
          <a:r>
            <a:rPr lang="en-US" dirty="0"/>
            <a:t>2. User interface screen design</a:t>
          </a:r>
        </a:p>
      </dgm:t>
    </dgm:pt>
    <dgm:pt modelId="{493E99F0-A17B-4A86-8579-C079D5FB7566}" type="parTrans" cxnId="{B9F6FDFC-B6C2-4EAA-997E-44BCF6128C7C}">
      <dgm:prSet/>
      <dgm:spPr/>
      <dgm:t>
        <a:bodyPr/>
        <a:lstStyle/>
        <a:p>
          <a:endParaRPr lang="en-US"/>
        </a:p>
      </dgm:t>
    </dgm:pt>
    <dgm:pt modelId="{DEE41861-5343-4D64-9F63-C6A598ABBC04}" type="sibTrans" cxnId="{B9F6FDFC-B6C2-4EAA-997E-44BCF6128C7C}">
      <dgm:prSet/>
      <dgm:spPr/>
      <dgm:t>
        <a:bodyPr/>
        <a:lstStyle/>
        <a:p>
          <a:endParaRPr lang="en-US"/>
        </a:p>
      </dgm:t>
    </dgm:pt>
    <dgm:pt modelId="{2BA35323-67EB-4A93-A7DD-B9C0413916A3}">
      <dgm:prSet/>
      <dgm:spPr/>
      <dgm:t>
        <a:bodyPr/>
        <a:lstStyle/>
        <a:p>
          <a:r>
            <a:rPr lang="en-US" dirty="0"/>
            <a:t>Test Cases</a:t>
          </a:r>
        </a:p>
        <a:p>
          <a:r>
            <a:rPr lang="en-US" dirty="0"/>
            <a:t>Identification</a:t>
          </a:r>
        </a:p>
      </dgm:t>
    </dgm:pt>
    <dgm:pt modelId="{5F723D56-98D3-4F56-B9BB-A13609514522}" type="parTrans" cxnId="{DFBD8DDA-386D-4C1C-B0B2-487F15F7D7D7}">
      <dgm:prSet/>
      <dgm:spPr/>
      <dgm:t>
        <a:bodyPr/>
        <a:lstStyle/>
        <a:p>
          <a:endParaRPr lang="en-US"/>
        </a:p>
      </dgm:t>
    </dgm:pt>
    <dgm:pt modelId="{56FC73CD-343C-40AC-A300-3146548F1608}" type="sibTrans" cxnId="{DFBD8DDA-386D-4C1C-B0B2-487F15F7D7D7}">
      <dgm:prSet/>
      <dgm:spPr/>
      <dgm:t>
        <a:bodyPr/>
        <a:lstStyle/>
        <a:p>
          <a:endParaRPr lang="en-US"/>
        </a:p>
      </dgm:t>
    </dgm:pt>
    <dgm:pt modelId="{B59C162B-6ADE-430D-A2B0-566D79027EEC}">
      <dgm:prSet/>
      <dgm:spPr/>
      <dgm:t>
        <a:bodyPr/>
        <a:lstStyle/>
        <a:p>
          <a:r>
            <a:rPr lang="en-US" dirty="0"/>
            <a:t>1.Data preprocessing</a:t>
          </a:r>
        </a:p>
        <a:p>
          <a:r>
            <a:rPr lang="en-US" dirty="0"/>
            <a:t>Module</a:t>
          </a:r>
        </a:p>
        <a:p>
          <a:r>
            <a:rPr lang="en-US" dirty="0"/>
            <a:t>2.Helper module</a:t>
          </a:r>
        </a:p>
        <a:p>
          <a:r>
            <a:rPr lang="en-US" dirty="0"/>
            <a:t>3.Language detection module</a:t>
          </a:r>
        </a:p>
        <a:p>
          <a:r>
            <a:rPr lang="en-US" dirty="0"/>
            <a:t>4.Sentiment detection module</a:t>
          </a:r>
        </a:p>
        <a:p>
          <a:r>
            <a:rPr lang="en-US" dirty="0"/>
            <a:t>5.App Interface</a:t>
          </a:r>
        </a:p>
        <a:p>
          <a:r>
            <a:rPr lang="en-US" dirty="0"/>
            <a:t>module</a:t>
          </a:r>
        </a:p>
      </dgm:t>
    </dgm:pt>
    <dgm:pt modelId="{F96DDD27-5002-4F7D-934F-7B1887CD19DB}" type="parTrans" cxnId="{60CE7312-412C-4C10-9522-5DA352A251B3}">
      <dgm:prSet/>
      <dgm:spPr/>
      <dgm:t>
        <a:bodyPr/>
        <a:lstStyle/>
        <a:p>
          <a:endParaRPr lang="en-US"/>
        </a:p>
      </dgm:t>
    </dgm:pt>
    <dgm:pt modelId="{793C343C-DC3C-4CD4-BB54-D6D874BF167E}" type="sibTrans" cxnId="{60CE7312-412C-4C10-9522-5DA352A251B3}">
      <dgm:prSet/>
      <dgm:spPr/>
      <dgm:t>
        <a:bodyPr/>
        <a:lstStyle/>
        <a:p>
          <a:endParaRPr lang="en-US"/>
        </a:p>
      </dgm:t>
    </dgm:pt>
    <dgm:pt modelId="{F64CB4A2-A9CF-47C5-9BEC-1CC60C41955C}">
      <dgm:prSet/>
      <dgm:spPr/>
      <dgm:t>
        <a:bodyPr/>
        <a:lstStyle/>
        <a:p>
          <a:r>
            <a:rPr lang="en-US" dirty="0"/>
            <a:t>Deployment</a:t>
          </a:r>
        </a:p>
        <a:p>
          <a:r>
            <a:rPr lang="en-US" dirty="0"/>
            <a:t>&amp;</a:t>
          </a:r>
        </a:p>
        <a:p>
          <a:r>
            <a:rPr lang="en-US" dirty="0"/>
            <a:t>Maintenance</a:t>
          </a:r>
        </a:p>
      </dgm:t>
    </dgm:pt>
    <dgm:pt modelId="{742A8F9E-AD96-4634-A51C-7D97088F90B6}" type="parTrans" cxnId="{C72DFCDE-EB04-4771-87D1-C0A56A2725E1}">
      <dgm:prSet/>
      <dgm:spPr/>
      <dgm:t>
        <a:bodyPr/>
        <a:lstStyle/>
        <a:p>
          <a:endParaRPr lang="en-US"/>
        </a:p>
      </dgm:t>
    </dgm:pt>
    <dgm:pt modelId="{F0587EE5-5FE6-477A-9832-3B1E1CEA3228}" type="sibTrans" cxnId="{C72DFCDE-EB04-4771-87D1-C0A56A2725E1}">
      <dgm:prSet/>
      <dgm:spPr/>
      <dgm:t>
        <a:bodyPr/>
        <a:lstStyle/>
        <a:p>
          <a:endParaRPr lang="en-US"/>
        </a:p>
      </dgm:t>
    </dgm:pt>
    <dgm:pt modelId="{FDDCE759-D963-4C09-9B51-1ED5CE968C50}">
      <dgm:prSet/>
      <dgm:spPr/>
      <dgm:t>
        <a:bodyPr/>
        <a:lstStyle/>
        <a:p>
          <a:r>
            <a:rPr lang="en-US" dirty="0"/>
            <a:t>1.Statistical</a:t>
          </a:r>
        </a:p>
        <a:p>
          <a:r>
            <a:rPr lang="en-US" dirty="0"/>
            <a:t>Test Case</a:t>
          </a:r>
        </a:p>
        <a:p>
          <a:r>
            <a:rPr lang="en-US" dirty="0"/>
            <a:t>2.Language &amp;</a:t>
          </a:r>
        </a:p>
        <a:p>
          <a:r>
            <a:rPr lang="en-US" dirty="0"/>
            <a:t>Sentiment Detection test case</a:t>
          </a:r>
        </a:p>
      </dgm:t>
    </dgm:pt>
    <dgm:pt modelId="{7C07F7F8-FE73-4D8B-8252-C0AC787E36D7}" type="parTrans" cxnId="{63B94447-F43C-4218-9136-EBEA3A12C860}">
      <dgm:prSet/>
      <dgm:spPr/>
      <dgm:t>
        <a:bodyPr/>
        <a:lstStyle/>
        <a:p>
          <a:endParaRPr lang="en-US"/>
        </a:p>
      </dgm:t>
    </dgm:pt>
    <dgm:pt modelId="{5BC446CF-584A-42D2-B0C6-87C8F919080C}" type="sibTrans" cxnId="{63B94447-F43C-4218-9136-EBEA3A12C860}">
      <dgm:prSet/>
      <dgm:spPr/>
      <dgm:t>
        <a:bodyPr/>
        <a:lstStyle/>
        <a:p>
          <a:endParaRPr lang="en-US"/>
        </a:p>
      </dgm:t>
    </dgm:pt>
    <dgm:pt modelId="{0F0CE84A-D2A7-4384-833D-007FE6DBD461}" type="pres">
      <dgm:prSet presAssocID="{F46B0183-8CF7-41D1-BA58-275A8D25463E}" presName="Name0" presStyleCnt="0">
        <dgm:presLayoutVars>
          <dgm:chMax val="7"/>
          <dgm:chPref val="5"/>
          <dgm:dir/>
          <dgm:animOne val="branch"/>
          <dgm:animLvl val="lvl"/>
        </dgm:presLayoutVars>
      </dgm:prSet>
      <dgm:spPr/>
    </dgm:pt>
    <dgm:pt modelId="{64B9841C-7020-4869-BFDF-596BDDD07F42}" type="pres">
      <dgm:prSet presAssocID="{F64CB4A2-A9CF-47C5-9BEC-1CC60C41955C}" presName="ChildAccent7" presStyleCnt="0"/>
      <dgm:spPr/>
    </dgm:pt>
    <dgm:pt modelId="{24A834EC-F695-4ED9-BF38-75413F108E9D}" type="pres">
      <dgm:prSet presAssocID="{F64CB4A2-A9CF-47C5-9BEC-1CC60C41955C}" presName="ChildAccent" presStyleLbl="alignImgPlace1" presStyleIdx="0" presStyleCnt="7" custScaleX="104865" custLinFactNeighborX="-589" custLinFactNeighborY="2555"/>
      <dgm:spPr/>
    </dgm:pt>
    <dgm:pt modelId="{76270D04-C296-4FE7-8A60-5522FD2EA611}" type="pres">
      <dgm:prSet presAssocID="{F64CB4A2-A9CF-47C5-9BEC-1CC60C41955C}" presName="Child7" presStyleLbl="revTx" presStyleIdx="0" presStyleCnt="0">
        <dgm:presLayoutVars>
          <dgm:chMax val="0"/>
          <dgm:chPref val="0"/>
          <dgm:bulletEnabled val="1"/>
        </dgm:presLayoutVars>
      </dgm:prSet>
      <dgm:spPr/>
    </dgm:pt>
    <dgm:pt modelId="{9097D170-FB6E-4436-B12C-1537C2852F9B}" type="pres">
      <dgm:prSet presAssocID="{F64CB4A2-A9CF-47C5-9BEC-1CC60C41955C}" presName="Parent7" presStyleLbl="node1" presStyleIdx="0" presStyleCnt="7">
        <dgm:presLayoutVars>
          <dgm:chMax val="2"/>
          <dgm:chPref val="1"/>
          <dgm:bulletEnabled val="1"/>
        </dgm:presLayoutVars>
      </dgm:prSet>
      <dgm:spPr/>
    </dgm:pt>
    <dgm:pt modelId="{17C74DB2-3C8D-42F3-AFF4-8F2B18E35833}" type="pres">
      <dgm:prSet presAssocID="{A4F03726-629B-48B6-8AF4-07C9B0392F1B}" presName="ChildAccent6" presStyleCnt="0"/>
      <dgm:spPr/>
    </dgm:pt>
    <dgm:pt modelId="{85CD972F-E3E4-4DF3-9EDC-AD56F98BFC07}" type="pres">
      <dgm:prSet presAssocID="{A4F03726-629B-48B6-8AF4-07C9B0392F1B}" presName="ChildAccent" presStyleLbl="alignImgPlace1" presStyleIdx="1" presStyleCnt="7" custLinFactNeighborX="-6532"/>
      <dgm:spPr/>
    </dgm:pt>
    <dgm:pt modelId="{5846518A-63A8-4560-AB55-664664A2A7E5}" type="pres">
      <dgm:prSet presAssocID="{A4F03726-629B-48B6-8AF4-07C9B0392F1B}" presName="Child6" presStyleLbl="revTx" presStyleIdx="0" presStyleCnt="0">
        <dgm:presLayoutVars>
          <dgm:chMax val="0"/>
          <dgm:chPref val="0"/>
          <dgm:bulletEnabled val="1"/>
        </dgm:presLayoutVars>
      </dgm:prSet>
      <dgm:spPr/>
    </dgm:pt>
    <dgm:pt modelId="{3D83A198-D0C3-4C61-A778-085DDBAE3249}" type="pres">
      <dgm:prSet presAssocID="{A4F03726-629B-48B6-8AF4-07C9B0392F1B}" presName="Parent6" presStyleLbl="node1" presStyleIdx="1" presStyleCnt="7">
        <dgm:presLayoutVars>
          <dgm:chMax val="2"/>
          <dgm:chPref val="1"/>
          <dgm:bulletEnabled val="1"/>
        </dgm:presLayoutVars>
      </dgm:prSet>
      <dgm:spPr/>
    </dgm:pt>
    <dgm:pt modelId="{4BF4819D-56B1-409F-AE4E-443278E58287}" type="pres">
      <dgm:prSet presAssocID="{2BA35323-67EB-4A93-A7DD-B9C0413916A3}" presName="ChildAccent5" presStyleCnt="0"/>
      <dgm:spPr/>
    </dgm:pt>
    <dgm:pt modelId="{45CEEF7A-9B22-4AB4-A5DD-6B4F45AB7919}" type="pres">
      <dgm:prSet presAssocID="{2BA35323-67EB-4A93-A7DD-B9C0413916A3}" presName="ChildAccent" presStyleLbl="alignImgPlace1" presStyleIdx="2" presStyleCnt="7"/>
      <dgm:spPr/>
    </dgm:pt>
    <dgm:pt modelId="{E2626D4B-CA67-4C8E-B842-0F1FDEC8BF87}" type="pres">
      <dgm:prSet presAssocID="{2BA35323-67EB-4A93-A7DD-B9C0413916A3}" presName="Child5" presStyleLbl="revTx" presStyleIdx="0" presStyleCnt="0">
        <dgm:presLayoutVars>
          <dgm:chMax val="0"/>
          <dgm:chPref val="0"/>
          <dgm:bulletEnabled val="1"/>
        </dgm:presLayoutVars>
      </dgm:prSet>
      <dgm:spPr/>
    </dgm:pt>
    <dgm:pt modelId="{F9396486-59EC-492C-B3E1-63841B42F69A}" type="pres">
      <dgm:prSet presAssocID="{2BA35323-67EB-4A93-A7DD-B9C0413916A3}" presName="Parent5" presStyleLbl="node1" presStyleIdx="2" presStyleCnt="7">
        <dgm:presLayoutVars>
          <dgm:chMax val="2"/>
          <dgm:chPref val="1"/>
          <dgm:bulletEnabled val="1"/>
        </dgm:presLayoutVars>
      </dgm:prSet>
      <dgm:spPr/>
    </dgm:pt>
    <dgm:pt modelId="{DED511F1-4258-46CE-9DF3-EBFBBE5CF9DE}" type="pres">
      <dgm:prSet presAssocID="{BC5D9281-A4E9-4545-895D-9F879576200C}" presName="ChildAccent4" presStyleCnt="0"/>
      <dgm:spPr/>
    </dgm:pt>
    <dgm:pt modelId="{D6821CFB-58B9-4090-B0EC-E0EE9680A941}" type="pres">
      <dgm:prSet presAssocID="{BC5D9281-A4E9-4545-895D-9F879576200C}" presName="ChildAccent" presStyleLbl="alignImgPlace1" presStyleIdx="3" presStyleCnt="7"/>
      <dgm:spPr/>
    </dgm:pt>
    <dgm:pt modelId="{2FD9565D-998E-467A-8766-9FF1B12A0AD8}" type="pres">
      <dgm:prSet presAssocID="{BC5D9281-A4E9-4545-895D-9F879576200C}" presName="Child4" presStyleLbl="revTx" presStyleIdx="0" presStyleCnt="0">
        <dgm:presLayoutVars>
          <dgm:chMax val="0"/>
          <dgm:chPref val="0"/>
          <dgm:bulletEnabled val="1"/>
        </dgm:presLayoutVars>
      </dgm:prSet>
      <dgm:spPr/>
    </dgm:pt>
    <dgm:pt modelId="{3D53AE19-05DF-4D6B-8495-3F6D8D581A32}" type="pres">
      <dgm:prSet presAssocID="{BC5D9281-A4E9-4545-895D-9F879576200C}" presName="Parent4" presStyleLbl="node1" presStyleIdx="3" presStyleCnt="7">
        <dgm:presLayoutVars>
          <dgm:chMax val="2"/>
          <dgm:chPref val="1"/>
          <dgm:bulletEnabled val="1"/>
        </dgm:presLayoutVars>
      </dgm:prSet>
      <dgm:spPr/>
    </dgm:pt>
    <dgm:pt modelId="{3A88DBE4-9570-4145-BABB-8C8FFBEE987C}" type="pres">
      <dgm:prSet presAssocID="{569A6F3D-0DFC-4C4F-A4F2-4630C1BE4AF2}" presName="ChildAccent3" presStyleCnt="0"/>
      <dgm:spPr/>
    </dgm:pt>
    <dgm:pt modelId="{08C7BF60-BB16-4DEE-BCB7-DAA80C531D89}" type="pres">
      <dgm:prSet presAssocID="{569A6F3D-0DFC-4C4F-A4F2-4630C1BE4AF2}" presName="ChildAccent" presStyleLbl="alignImgPlace1" presStyleIdx="4" presStyleCnt="7"/>
      <dgm:spPr/>
    </dgm:pt>
    <dgm:pt modelId="{01648C46-D7C5-4888-B99B-4A6AEA9ADA19}" type="pres">
      <dgm:prSet presAssocID="{569A6F3D-0DFC-4C4F-A4F2-4630C1BE4AF2}" presName="Child3" presStyleLbl="revTx" presStyleIdx="0" presStyleCnt="0">
        <dgm:presLayoutVars>
          <dgm:chMax val="0"/>
          <dgm:chPref val="0"/>
          <dgm:bulletEnabled val="1"/>
        </dgm:presLayoutVars>
      </dgm:prSet>
      <dgm:spPr/>
    </dgm:pt>
    <dgm:pt modelId="{CA61E298-763E-4E1D-AD59-13395957D7E7}" type="pres">
      <dgm:prSet presAssocID="{569A6F3D-0DFC-4C4F-A4F2-4630C1BE4AF2}" presName="Parent3" presStyleLbl="node1" presStyleIdx="4" presStyleCnt="7">
        <dgm:presLayoutVars>
          <dgm:chMax val="2"/>
          <dgm:chPref val="1"/>
          <dgm:bulletEnabled val="1"/>
        </dgm:presLayoutVars>
      </dgm:prSet>
      <dgm:spPr/>
    </dgm:pt>
    <dgm:pt modelId="{4B0370EE-8258-404B-B76C-1134FA23FBE6}" type="pres">
      <dgm:prSet presAssocID="{1A3904A7-0593-4BC6-B641-A874FBD0A9AC}" presName="ChildAccent2" presStyleCnt="0"/>
      <dgm:spPr/>
    </dgm:pt>
    <dgm:pt modelId="{8A40A1B0-E8FB-427C-A776-68DD9C46969D}" type="pres">
      <dgm:prSet presAssocID="{1A3904A7-0593-4BC6-B641-A874FBD0A9AC}" presName="ChildAccent" presStyleLbl="alignImgPlace1" presStyleIdx="5" presStyleCnt="7"/>
      <dgm:spPr/>
    </dgm:pt>
    <dgm:pt modelId="{1922C451-43D9-4695-AFBC-67E0E84EA9E5}" type="pres">
      <dgm:prSet presAssocID="{1A3904A7-0593-4BC6-B641-A874FBD0A9AC}" presName="Child2" presStyleLbl="revTx" presStyleIdx="0" presStyleCnt="0">
        <dgm:presLayoutVars>
          <dgm:chMax val="0"/>
          <dgm:chPref val="0"/>
          <dgm:bulletEnabled val="1"/>
        </dgm:presLayoutVars>
      </dgm:prSet>
      <dgm:spPr/>
    </dgm:pt>
    <dgm:pt modelId="{BD29C323-AA13-4070-B438-3C71B0EB259C}" type="pres">
      <dgm:prSet presAssocID="{1A3904A7-0593-4BC6-B641-A874FBD0A9AC}" presName="Parent2" presStyleLbl="node1" presStyleIdx="5" presStyleCnt="7">
        <dgm:presLayoutVars>
          <dgm:chMax val="2"/>
          <dgm:chPref val="1"/>
          <dgm:bulletEnabled val="1"/>
        </dgm:presLayoutVars>
      </dgm:prSet>
      <dgm:spPr/>
    </dgm:pt>
    <dgm:pt modelId="{F2EC1095-9C54-40FF-8CB4-89CBB69B2A65}" type="pres">
      <dgm:prSet presAssocID="{E53226F4-F3AF-4C0A-BE49-0F4A05F38510}" presName="ChildAccent1" presStyleCnt="0"/>
      <dgm:spPr/>
    </dgm:pt>
    <dgm:pt modelId="{8186E616-3C42-4835-9610-836DEDEF1BB7}" type="pres">
      <dgm:prSet presAssocID="{E53226F4-F3AF-4C0A-BE49-0F4A05F38510}" presName="ChildAccent" presStyleLbl="alignImgPlace1" presStyleIdx="6" presStyleCnt="7"/>
      <dgm:spPr/>
    </dgm:pt>
    <dgm:pt modelId="{10AD3545-A80C-4DC8-9129-408A01CD23E0}" type="pres">
      <dgm:prSet presAssocID="{E53226F4-F3AF-4C0A-BE49-0F4A05F38510}" presName="Child1" presStyleLbl="revTx" presStyleIdx="0" presStyleCnt="0">
        <dgm:presLayoutVars>
          <dgm:chMax val="0"/>
          <dgm:chPref val="0"/>
          <dgm:bulletEnabled val="1"/>
        </dgm:presLayoutVars>
      </dgm:prSet>
      <dgm:spPr/>
    </dgm:pt>
    <dgm:pt modelId="{69FC093B-1912-44E8-AE36-585E6BCC0B1D}" type="pres">
      <dgm:prSet presAssocID="{E53226F4-F3AF-4C0A-BE49-0F4A05F38510}" presName="Parent1" presStyleLbl="node1" presStyleIdx="6" presStyleCnt="7">
        <dgm:presLayoutVars>
          <dgm:chMax val="2"/>
          <dgm:chPref val="1"/>
          <dgm:bulletEnabled val="1"/>
        </dgm:presLayoutVars>
      </dgm:prSet>
      <dgm:spPr/>
    </dgm:pt>
  </dgm:ptLst>
  <dgm:cxnLst>
    <dgm:cxn modelId="{60CE7312-412C-4C10-9522-5DA352A251B3}" srcId="{569A6F3D-0DFC-4C4F-A4F2-4630C1BE4AF2}" destId="{B59C162B-6ADE-430D-A2B0-566D79027EEC}" srcOrd="0" destOrd="0" parTransId="{F96DDD27-5002-4F7D-934F-7B1887CD19DB}" sibTransId="{793C343C-DC3C-4CD4-BB54-D6D874BF167E}"/>
    <dgm:cxn modelId="{FE9A8916-936D-4407-96ED-5A7CD3C8F495}" type="presOf" srcId="{1A3904A7-0593-4BC6-B641-A874FBD0A9AC}" destId="{BD29C323-AA13-4070-B438-3C71B0EB259C}" srcOrd="0" destOrd="0" presId="urn:microsoft.com/office/officeart/2011/layout/InterconnectedBlockProcess"/>
    <dgm:cxn modelId="{AF8BFC1A-2128-4A74-9421-DDE143DB2197}" srcId="{1A3904A7-0593-4BC6-B641-A874FBD0A9AC}" destId="{DD7E3BF8-814B-4FB4-9C7F-04B37E03FA65}" srcOrd="0" destOrd="0" parTransId="{F80F7CD3-BC25-474C-96DB-D4D39049C385}" sibTransId="{AA7F4625-F5E1-4B10-9941-010733936796}"/>
    <dgm:cxn modelId="{3CA23A23-508F-4880-ADE9-F823504C4F92}" type="presOf" srcId="{B59C162B-6ADE-430D-A2B0-566D79027EEC}" destId="{08C7BF60-BB16-4DEE-BCB7-DAA80C531D89}" srcOrd="0" destOrd="0" presId="urn:microsoft.com/office/officeart/2011/layout/InterconnectedBlockProcess"/>
    <dgm:cxn modelId="{7FF9F62B-A744-4D7F-90D2-F9C43336FFC1}" srcId="{E53226F4-F3AF-4C0A-BE49-0F4A05F38510}" destId="{F39E7E49-FF87-4B6E-BF10-326C730D321F}" srcOrd="0" destOrd="0" parTransId="{40D7383C-196B-4BBE-AE0D-7984F55490D2}" sibTransId="{9FB839A6-1E1A-469B-BB21-6FF350F7315B}"/>
    <dgm:cxn modelId="{DE5D2F35-7B5C-43BA-A537-590BC7B9905C}" type="presOf" srcId="{F39E7E49-FF87-4B6E-BF10-326C730D321F}" destId="{8186E616-3C42-4835-9610-836DEDEF1BB7}" srcOrd="0" destOrd="0" presId="urn:microsoft.com/office/officeart/2011/layout/InterconnectedBlockProcess"/>
    <dgm:cxn modelId="{3FC27D60-C1FF-4F87-A43C-634BC6BEE2A7}" type="presOf" srcId="{FDDCE759-D963-4C09-9B51-1ED5CE968C50}" destId="{E2626D4B-CA67-4C8E-B842-0F1FDEC8BF87}" srcOrd="1" destOrd="0" presId="urn:microsoft.com/office/officeart/2011/layout/InterconnectedBlockProcess"/>
    <dgm:cxn modelId="{63B94447-F43C-4218-9136-EBEA3A12C860}" srcId="{2BA35323-67EB-4A93-A7DD-B9C0413916A3}" destId="{FDDCE759-D963-4C09-9B51-1ED5CE968C50}" srcOrd="0" destOrd="0" parTransId="{7C07F7F8-FE73-4D8B-8252-C0AC787E36D7}" sibTransId="{5BC446CF-584A-42D2-B0C6-87C8F919080C}"/>
    <dgm:cxn modelId="{B677544B-8782-4241-878F-A8BE4F48E9C7}" type="presOf" srcId="{E207B187-9268-427F-883A-4A6D97F9A9BB}" destId="{2FD9565D-998E-467A-8766-9FF1B12A0AD8}" srcOrd="1" destOrd="0" presId="urn:microsoft.com/office/officeart/2011/layout/InterconnectedBlockProcess"/>
    <dgm:cxn modelId="{3E4F5A6F-836F-4CE9-AE5D-235A44C3A49A}" type="presOf" srcId="{F39E7E49-FF87-4B6E-BF10-326C730D321F}" destId="{10AD3545-A80C-4DC8-9129-408A01CD23E0}" srcOrd="1" destOrd="0" presId="urn:microsoft.com/office/officeart/2011/layout/InterconnectedBlockProcess"/>
    <dgm:cxn modelId="{01176D71-A8B4-442D-ACF9-D63819F71780}" type="presOf" srcId="{2BA35323-67EB-4A93-A7DD-B9C0413916A3}" destId="{F9396486-59EC-492C-B3E1-63841B42F69A}" srcOrd="0" destOrd="0" presId="urn:microsoft.com/office/officeart/2011/layout/InterconnectedBlockProcess"/>
    <dgm:cxn modelId="{9E38D771-3478-41E7-A703-E14124B8FA0D}" srcId="{F46B0183-8CF7-41D1-BA58-275A8D25463E}" destId="{A4F03726-629B-48B6-8AF4-07C9B0392F1B}" srcOrd="5" destOrd="0" parTransId="{AA6E3C17-9D4E-4292-B325-E5F61B23380C}" sibTransId="{EAC984D5-7047-42CC-82DA-B8579B23AA67}"/>
    <dgm:cxn modelId="{3D20E971-0FB1-4216-A55E-35BAA41C27D5}" type="presOf" srcId="{B59C162B-6ADE-430D-A2B0-566D79027EEC}" destId="{01648C46-D7C5-4888-B99B-4A6AEA9ADA19}" srcOrd="1" destOrd="0" presId="urn:microsoft.com/office/officeart/2011/layout/InterconnectedBlockProcess"/>
    <dgm:cxn modelId="{4C1CA777-08F1-4BC8-9207-409AEBE19417}" type="presOf" srcId="{DD7E3BF8-814B-4FB4-9C7F-04B37E03FA65}" destId="{8A40A1B0-E8FB-427C-A776-68DD9C46969D}" srcOrd="0" destOrd="0" presId="urn:microsoft.com/office/officeart/2011/layout/InterconnectedBlockProcess"/>
    <dgm:cxn modelId="{91789E7A-44B6-4FCC-AFDA-824185EFBB35}" srcId="{F46B0183-8CF7-41D1-BA58-275A8D25463E}" destId="{569A6F3D-0DFC-4C4F-A4F2-4630C1BE4AF2}" srcOrd="2" destOrd="0" parTransId="{6CCFE94F-2F87-4B80-8B78-BC7BDD884D6C}" sibTransId="{EF33DE74-15CE-461B-B7F3-156419556E13}"/>
    <dgm:cxn modelId="{4DF7A784-419F-4B4B-978B-D86D0632C248}" type="presOf" srcId="{BC5D9281-A4E9-4545-895D-9F879576200C}" destId="{3D53AE19-05DF-4D6B-8495-3F6D8D581A32}" srcOrd="0" destOrd="0" presId="urn:microsoft.com/office/officeart/2011/layout/InterconnectedBlockProcess"/>
    <dgm:cxn modelId="{9A9A168D-3D2B-49C4-A605-99FE75B615D7}" type="presOf" srcId="{569A6F3D-0DFC-4C4F-A4F2-4630C1BE4AF2}" destId="{CA61E298-763E-4E1D-AD59-13395957D7E7}" srcOrd="0" destOrd="0" presId="urn:microsoft.com/office/officeart/2011/layout/InterconnectedBlockProcess"/>
    <dgm:cxn modelId="{0828DABB-62CD-403F-A07E-9C00C813338D}" type="presOf" srcId="{A4F03726-629B-48B6-8AF4-07C9B0392F1B}" destId="{3D83A198-D0C3-4C61-A778-085DDBAE3249}" srcOrd="0" destOrd="0" presId="urn:microsoft.com/office/officeart/2011/layout/InterconnectedBlockProcess"/>
    <dgm:cxn modelId="{156D6CBC-2F2B-4C38-956F-7DCCD894C801}" type="presOf" srcId="{E207B187-9268-427F-883A-4A6D97F9A9BB}" destId="{D6821CFB-58B9-4090-B0EC-E0EE9680A941}" srcOrd="0" destOrd="0" presId="urn:microsoft.com/office/officeart/2011/layout/InterconnectedBlockProcess"/>
    <dgm:cxn modelId="{DDD58CC5-F933-435E-8E20-FFA3979A4ABB}" type="presOf" srcId="{E53226F4-F3AF-4C0A-BE49-0F4A05F38510}" destId="{69FC093B-1912-44E8-AE36-585E6BCC0B1D}" srcOrd="0" destOrd="0" presId="urn:microsoft.com/office/officeart/2011/layout/InterconnectedBlockProcess"/>
    <dgm:cxn modelId="{78825AD7-7C70-44E8-8EDF-9132620AB5E5}" type="presOf" srcId="{F46B0183-8CF7-41D1-BA58-275A8D25463E}" destId="{0F0CE84A-D2A7-4384-833D-007FE6DBD461}" srcOrd="0" destOrd="0" presId="urn:microsoft.com/office/officeart/2011/layout/InterconnectedBlockProcess"/>
    <dgm:cxn modelId="{DFBD8DDA-386D-4C1C-B0B2-487F15F7D7D7}" srcId="{F46B0183-8CF7-41D1-BA58-275A8D25463E}" destId="{2BA35323-67EB-4A93-A7DD-B9C0413916A3}" srcOrd="4" destOrd="0" parTransId="{5F723D56-98D3-4F56-B9BB-A13609514522}" sibTransId="{56FC73CD-343C-40AC-A300-3146548F1608}"/>
    <dgm:cxn modelId="{D3E950DB-5A4B-4275-BC7A-9CACF6B46700}" srcId="{F46B0183-8CF7-41D1-BA58-275A8D25463E}" destId="{1A3904A7-0593-4BC6-B641-A874FBD0A9AC}" srcOrd="1" destOrd="0" parTransId="{3F6BD376-45DA-431B-86A9-5A2F9075A35C}" sibTransId="{90A46933-5230-4856-B32E-174F980D9097}"/>
    <dgm:cxn modelId="{ABEC5FDC-9FAF-4E88-95CF-83CA4063210C}" type="presOf" srcId="{DD7E3BF8-814B-4FB4-9C7F-04B37E03FA65}" destId="{1922C451-43D9-4695-AFBC-67E0E84EA9E5}" srcOrd="1" destOrd="0" presId="urn:microsoft.com/office/officeart/2011/layout/InterconnectedBlockProcess"/>
    <dgm:cxn modelId="{C72DFCDE-EB04-4771-87D1-C0A56A2725E1}" srcId="{F46B0183-8CF7-41D1-BA58-275A8D25463E}" destId="{F64CB4A2-A9CF-47C5-9BEC-1CC60C41955C}" srcOrd="6" destOrd="0" parTransId="{742A8F9E-AD96-4634-A51C-7D97088F90B6}" sibTransId="{F0587EE5-5FE6-477A-9832-3B1E1CEA3228}"/>
    <dgm:cxn modelId="{376495E1-F9C2-4154-949E-FB4C00247775}" type="presOf" srcId="{F64CB4A2-A9CF-47C5-9BEC-1CC60C41955C}" destId="{9097D170-FB6E-4436-B12C-1537C2852F9B}" srcOrd="0" destOrd="0" presId="urn:microsoft.com/office/officeart/2011/layout/InterconnectedBlockProcess"/>
    <dgm:cxn modelId="{7A180AE2-6926-497F-A058-A1FE0E7DDDFF}" srcId="{F46B0183-8CF7-41D1-BA58-275A8D25463E}" destId="{E53226F4-F3AF-4C0A-BE49-0F4A05F38510}" srcOrd="0" destOrd="0" parTransId="{94C7140D-1CB8-49D3-AAE5-D98B0E84715F}" sibTransId="{CFEE4F63-AD7F-4A26-8F19-A4868489C9FF}"/>
    <dgm:cxn modelId="{799460E8-ACD6-47D9-B9D7-6056592EF4A2}" type="presOf" srcId="{FDDCE759-D963-4C09-9B51-1ED5CE968C50}" destId="{45CEEF7A-9B22-4AB4-A5DD-6B4F45AB7919}" srcOrd="0" destOrd="0" presId="urn:microsoft.com/office/officeart/2011/layout/InterconnectedBlockProcess"/>
    <dgm:cxn modelId="{0711ACF3-C167-4A78-97A2-8684035AE097}" srcId="{F46B0183-8CF7-41D1-BA58-275A8D25463E}" destId="{BC5D9281-A4E9-4545-895D-9F879576200C}" srcOrd="3" destOrd="0" parTransId="{4BDA9152-1607-47ED-959E-87E54547481B}" sibTransId="{34EBC4F3-CE18-480A-999E-8EA6BBB705E1}"/>
    <dgm:cxn modelId="{B9F6FDFC-B6C2-4EAA-997E-44BCF6128C7C}" srcId="{BC5D9281-A4E9-4545-895D-9F879576200C}" destId="{E207B187-9268-427F-883A-4A6D97F9A9BB}" srcOrd="0" destOrd="0" parTransId="{493E99F0-A17B-4A86-8579-C079D5FB7566}" sibTransId="{DEE41861-5343-4D64-9F63-C6A598ABBC04}"/>
    <dgm:cxn modelId="{95C28135-566E-40E9-AE06-978817A8DAC1}" type="presParOf" srcId="{0F0CE84A-D2A7-4384-833D-007FE6DBD461}" destId="{64B9841C-7020-4869-BFDF-596BDDD07F42}" srcOrd="0" destOrd="0" presId="urn:microsoft.com/office/officeart/2011/layout/InterconnectedBlockProcess"/>
    <dgm:cxn modelId="{E9E00E7C-B323-4B39-9822-712E1A723F50}" type="presParOf" srcId="{64B9841C-7020-4869-BFDF-596BDDD07F42}" destId="{24A834EC-F695-4ED9-BF38-75413F108E9D}" srcOrd="0" destOrd="0" presId="urn:microsoft.com/office/officeart/2011/layout/InterconnectedBlockProcess"/>
    <dgm:cxn modelId="{8272C271-7850-4E49-961E-D9D3D3313CFE}" type="presParOf" srcId="{0F0CE84A-D2A7-4384-833D-007FE6DBD461}" destId="{76270D04-C296-4FE7-8A60-5522FD2EA611}" srcOrd="1" destOrd="0" presId="urn:microsoft.com/office/officeart/2011/layout/InterconnectedBlockProcess"/>
    <dgm:cxn modelId="{98B3FEA9-7158-42FB-823B-7FB9C2D52E58}" type="presParOf" srcId="{0F0CE84A-D2A7-4384-833D-007FE6DBD461}" destId="{9097D170-FB6E-4436-B12C-1537C2852F9B}" srcOrd="2" destOrd="0" presId="urn:microsoft.com/office/officeart/2011/layout/InterconnectedBlockProcess"/>
    <dgm:cxn modelId="{812AD00A-5FE9-4E29-AAB8-7B3E27520DF3}" type="presParOf" srcId="{0F0CE84A-D2A7-4384-833D-007FE6DBD461}" destId="{17C74DB2-3C8D-42F3-AFF4-8F2B18E35833}" srcOrd="3" destOrd="0" presId="urn:microsoft.com/office/officeart/2011/layout/InterconnectedBlockProcess"/>
    <dgm:cxn modelId="{D0D82F0E-446C-4AF0-A0FC-D6E2A5C0B3E9}" type="presParOf" srcId="{17C74DB2-3C8D-42F3-AFF4-8F2B18E35833}" destId="{85CD972F-E3E4-4DF3-9EDC-AD56F98BFC07}" srcOrd="0" destOrd="0" presId="urn:microsoft.com/office/officeart/2011/layout/InterconnectedBlockProcess"/>
    <dgm:cxn modelId="{2797154B-970A-48C2-B080-CF28FF6860C5}" type="presParOf" srcId="{0F0CE84A-D2A7-4384-833D-007FE6DBD461}" destId="{5846518A-63A8-4560-AB55-664664A2A7E5}" srcOrd="4" destOrd="0" presId="urn:microsoft.com/office/officeart/2011/layout/InterconnectedBlockProcess"/>
    <dgm:cxn modelId="{4C1D13CB-ED68-46AC-8C95-97BE852C3B37}" type="presParOf" srcId="{0F0CE84A-D2A7-4384-833D-007FE6DBD461}" destId="{3D83A198-D0C3-4C61-A778-085DDBAE3249}" srcOrd="5" destOrd="0" presId="urn:microsoft.com/office/officeart/2011/layout/InterconnectedBlockProcess"/>
    <dgm:cxn modelId="{6F6CBDDD-66E1-4900-86DA-985713F50F8E}" type="presParOf" srcId="{0F0CE84A-D2A7-4384-833D-007FE6DBD461}" destId="{4BF4819D-56B1-409F-AE4E-443278E58287}" srcOrd="6" destOrd="0" presId="urn:microsoft.com/office/officeart/2011/layout/InterconnectedBlockProcess"/>
    <dgm:cxn modelId="{1429274E-4993-4010-A5A7-AA31712F363B}" type="presParOf" srcId="{4BF4819D-56B1-409F-AE4E-443278E58287}" destId="{45CEEF7A-9B22-4AB4-A5DD-6B4F45AB7919}" srcOrd="0" destOrd="0" presId="urn:microsoft.com/office/officeart/2011/layout/InterconnectedBlockProcess"/>
    <dgm:cxn modelId="{4592794A-EE27-41FD-A5F1-5B8DEF36855C}" type="presParOf" srcId="{0F0CE84A-D2A7-4384-833D-007FE6DBD461}" destId="{E2626D4B-CA67-4C8E-B842-0F1FDEC8BF87}" srcOrd="7" destOrd="0" presId="urn:microsoft.com/office/officeart/2011/layout/InterconnectedBlockProcess"/>
    <dgm:cxn modelId="{E639F002-947D-45AC-8506-3F1341F7F728}" type="presParOf" srcId="{0F0CE84A-D2A7-4384-833D-007FE6DBD461}" destId="{F9396486-59EC-492C-B3E1-63841B42F69A}" srcOrd="8" destOrd="0" presId="urn:microsoft.com/office/officeart/2011/layout/InterconnectedBlockProcess"/>
    <dgm:cxn modelId="{0C8C0479-B52C-480D-99D1-9837EDF87789}" type="presParOf" srcId="{0F0CE84A-D2A7-4384-833D-007FE6DBD461}" destId="{DED511F1-4258-46CE-9DF3-EBFBBE5CF9DE}" srcOrd="9" destOrd="0" presId="urn:microsoft.com/office/officeart/2011/layout/InterconnectedBlockProcess"/>
    <dgm:cxn modelId="{48CA0303-EBB4-4AC0-86C6-EC4C625B09A1}" type="presParOf" srcId="{DED511F1-4258-46CE-9DF3-EBFBBE5CF9DE}" destId="{D6821CFB-58B9-4090-B0EC-E0EE9680A941}" srcOrd="0" destOrd="0" presId="urn:microsoft.com/office/officeart/2011/layout/InterconnectedBlockProcess"/>
    <dgm:cxn modelId="{1CB30733-DA4E-4DAB-ABEC-62706A21F653}" type="presParOf" srcId="{0F0CE84A-D2A7-4384-833D-007FE6DBD461}" destId="{2FD9565D-998E-467A-8766-9FF1B12A0AD8}" srcOrd="10" destOrd="0" presId="urn:microsoft.com/office/officeart/2011/layout/InterconnectedBlockProcess"/>
    <dgm:cxn modelId="{7B8F12DE-4836-4D4B-A3AA-57D9F5961F0C}" type="presParOf" srcId="{0F0CE84A-D2A7-4384-833D-007FE6DBD461}" destId="{3D53AE19-05DF-4D6B-8495-3F6D8D581A32}" srcOrd="11" destOrd="0" presId="urn:microsoft.com/office/officeart/2011/layout/InterconnectedBlockProcess"/>
    <dgm:cxn modelId="{722C2737-EAB2-4C39-9ABC-35C5C56CA6BD}" type="presParOf" srcId="{0F0CE84A-D2A7-4384-833D-007FE6DBD461}" destId="{3A88DBE4-9570-4145-BABB-8C8FFBEE987C}" srcOrd="12" destOrd="0" presId="urn:microsoft.com/office/officeart/2011/layout/InterconnectedBlockProcess"/>
    <dgm:cxn modelId="{60DC0C94-F605-4964-B6D0-9ECBBC57AA56}" type="presParOf" srcId="{3A88DBE4-9570-4145-BABB-8C8FFBEE987C}" destId="{08C7BF60-BB16-4DEE-BCB7-DAA80C531D89}" srcOrd="0" destOrd="0" presId="urn:microsoft.com/office/officeart/2011/layout/InterconnectedBlockProcess"/>
    <dgm:cxn modelId="{03D65DC4-5610-48CE-A15F-AFD1ED06F03A}" type="presParOf" srcId="{0F0CE84A-D2A7-4384-833D-007FE6DBD461}" destId="{01648C46-D7C5-4888-B99B-4A6AEA9ADA19}" srcOrd="13" destOrd="0" presId="urn:microsoft.com/office/officeart/2011/layout/InterconnectedBlockProcess"/>
    <dgm:cxn modelId="{DEAA1AD4-4DE4-40F3-BCA6-246C9D80D7BC}" type="presParOf" srcId="{0F0CE84A-D2A7-4384-833D-007FE6DBD461}" destId="{CA61E298-763E-4E1D-AD59-13395957D7E7}" srcOrd="14" destOrd="0" presId="urn:microsoft.com/office/officeart/2011/layout/InterconnectedBlockProcess"/>
    <dgm:cxn modelId="{27B01B03-649A-4A0D-9A88-F30C2E3BD0F3}" type="presParOf" srcId="{0F0CE84A-D2A7-4384-833D-007FE6DBD461}" destId="{4B0370EE-8258-404B-B76C-1134FA23FBE6}" srcOrd="15" destOrd="0" presId="urn:microsoft.com/office/officeart/2011/layout/InterconnectedBlockProcess"/>
    <dgm:cxn modelId="{04BFE578-8E3D-493F-9D52-B511EE543CFC}" type="presParOf" srcId="{4B0370EE-8258-404B-B76C-1134FA23FBE6}" destId="{8A40A1B0-E8FB-427C-A776-68DD9C46969D}" srcOrd="0" destOrd="0" presId="urn:microsoft.com/office/officeart/2011/layout/InterconnectedBlockProcess"/>
    <dgm:cxn modelId="{4518F54A-9911-4E56-9B05-B1CF30BA99FD}" type="presParOf" srcId="{0F0CE84A-D2A7-4384-833D-007FE6DBD461}" destId="{1922C451-43D9-4695-AFBC-67E0E84EA9E5}" srcOrd="16" destOrd="0" presId="urn:microsoft.com/office/officeart/2011/layout/InterconnectedBlockProcess"/>
    <dgm:cxn modelId="{9FB84A58-9D6C-489E-A9DD-7AA6506CE4B9}" type="presParOf" srcId="{0F0CE84A-D2A7-4384-833D-007FE6DBD461}" destId="{BD29C323-AA13-4070-B438-3C71B0EB259C}" srcOrd="17" destOrd="0" presId="urn:microsoft.com/office/officeart/2011/layout/InterconnectedBlockProcess"/>
    <dgm:cxn modelId="{5E050204-01D7-4E7B-A0CC-6045325E32B7}" type="presParOf" srcId="{0F0CE84A-D2A7-4384-833D-007FE6DBD461}" destId="{F2EC1095-9C54-40FF-8CB4-89CBB69B2A65}" srcOrd="18" destOrd="0" presId="urn:microsoft.com/office/officeart/2011/layout/InterconnectedBlockProcess"/>
    <dgm:cxn modelId="{3DC56036-7F55-4631-9B61-8C996501AE7F}" type="presParOf" srcId="{F2EC1095-9C54-40FF-8CB4-89CBB69B2A65}" destId="{8186E616-3C42-4835-9610-836DEDEF1BB7}" srcOrd="0" destOrd="0" presId="urn:microsoft.com/office/officeart/2011/layout/InterconnectedBlockProcess"/>
    <dgm:cxn modelId="{01A89D6F-1AD1-4CB1-9B43-4D42564B862C}" type="presParOf" srcId="{0F0CE84A-D2A7-4384-833D-007FE6DBD461}" destId="{10AD3545-A80C-4DC8-9129-408A01CD23E0}" srcOrd="19" destOrd="0" presId="urn:microsoft.com/office/officeart/2011/layout/InterconnectedBlockProcess"/>
    <dgm:cxn modelId="{F538BE2E-47F0-4DB6-8F09-4FF35AA323E1}" type="presParOf" srcId="{0F0CE84A-D2A7-4384-833D-007FE6DBD461}" destId="{69FC093B-1912-44E8-AE36-585E6BCC0B1D}" srcOrd="20" destOrd="0" presId="urn:microsoft.com/office/officeart/2011/layout/Interconnected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A834EC-F695-4ED9-BF38-75413F108E9D}">
      <dsp:nvSpPr>
        <dsp:cNvPr id="0" name=""/>
        <dsp:cNvSpPr/>
      </dsp:nvSpPr>
      <dsp:spPr>
        <a:xfrm>
          <a:off x="8452915" y="968973"/>
          <a:ext cx="1284399" cy="3500463"/>
        </a:xfrm>
        <a:prstGeom prst="wedgeRectCallout">
          <a:avLst>
            <a:gd name="adj1" fmla="val 0"/>
            <a:gd name="adj2" fmla="val 0"/>
          </a:avLst>
        </a:prstGeom>
        <a:solidFill>
          <a:schemeClr val="accent4">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9097D170-FB6E-4436-B12C-1537C2852F9B}">
      <dsp:nvSpPr>
        <dsp:cNvPr id="0" name=""/>
        <dsp:cNvSpPr/>
      </dsp:nvSpPr>
      <dsp:spPr>
        <a:xfrm>
          <a:off x="8497620" y="0"/>
          <a:ext cx="1217114" cy="97210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666750">
            <a:lnSpc>
              <a:spcPct val="90000"/>
            </a:lnSpc>
            <a:spcBef>
              <a:spcPct val="0"/>
            </a:spcBef>
            <a:spcAft>
              <a:spcPct val="35000"/>
            </a:spcAft>
            <a:buNone/>
          </a:pPr>
          <a:r>
            <a:rPr lang="en-US" sz="1500" kern="1200" dirty="0"/>
            <a:t>Deployment</a:t>
          </a:r>
        </a:p>
        <a:p>
          <a:pPr marL="0" lvl="0" indent="0" algn="ctr" defTabSz="666750">
            <a:lnSpc>
              <a:spcPct val="90000"/>
            </a:lnSpc>
            <a:spcBef>
              <a:spcPct val="0"/>
            </a:spcBef>
            <a:spcAft>
              <a:spcPct val="35000"/>
            </a:spcAft>
            <a:buNone/>
          </a:pPr>
          <a:r>
            <a:rPr lang="en-US" sz="1500" kern="1200" dirty="0"/>
            <a:t>&amp;</a:t>
          </a:r>
        </a:p>
        <a:p>
          <a:pPr marL="0" lvl="0" indent="0" algn="ctr" defTabSz="666750">
            <a:lnSpc>
              <a:spcPct val="90000"/>
            </a:lnSpc>
            <a:spcBef>
              <a:spcPct val="0"/>
            </a:spcBef>
            <a:spcAft>
              <a:spcPct val="35000"/>
            </a:spcAft>
            <a:buNone/>
          </a:pPr>
          <a:r>
            <a:rPr lang="en-US" sz="1500" kern="1200" dirty="0"/>
            <a:t>Maintenance</a:t>
          </a:r>
        </a:p>
      </dsp:txBody>
      <dsp:txXfrm>
        <a:off x="8497620" y="0"/>
        <a:ext cx="1217114" cy="972102"/>
      </dsp:txXfrm>
    </dsp:sp>
    <dsp:sp modelId="{85CD972F-E3E4-4DF3-9EDC-AD56F98BFC07}">
      <dsp:nvSpPr>
        <dsp:cNvPr id="0" name=""/>
        <dsp:cNvSpPr/>
      </dsp:nvSpPr>
      <dsp:spPr>
        <a:xfrm>
          <a:off x="7194513" y="968973"/>
          <a:ext cx="1224812" cy="3306042"/>
        </a:xfrm>
        <a:prstGeom prst="wedgeRectCallout">
          <a:avLst>
            <a:gd name="adj1" fmla="val 62500"/>
            <a:gd name="adj2" fmla="val 20830"/>
          </a:avLst>
        </a:prstGeom>
        <a:solidFill>
          <a:schemeClr val="accent4">
            <a:tint val="50000"/>
            <a:hueOff val="1916650"/>
            <a:satOff val="-10508"/>
            <a:lumOff val="1136"/>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3D83A198-D0C3-4C61-A778-085DDBAE3249}">
      <dsp:nvSpPr>
        <dsp:cNvPr id="0" name=""/>
        <dsp:cNvSpPr/>
      </dsp:nvSpPr>
      <dsp:spPr>
        <a:xfrm>
          <a:off x="7285637" y="96986"/>
          <a:ext cx="1217970" cy="875115"/>
        </a:xfrm>
        <a:prstGeom prst="rect">
          <a:avLst/>
        </a:prstGeom>
        <a:gradFill rotWithShape="0">
          <a:gsLst>
            <a:gs pos="0">
              <a:schemeClr val="accent4">
                <a:hueOff val="1732615"/>
                <a:satOff val="-7995"/>
                <a:lumOff val="294"/>
                <a:alphaOff val="0"/>
                <a:satMod val="103000"/>
                <a:lumMod val="102000"/>
                <a:tint val="94000"/>
              </a:schemeClr>
            </a:gs>
            <a:gs pos="50000">
              <a:schemeClr val="accent4">
                <a:hueOff val="1732615"/>
                <a:satOff val="-7995"/>
                <a:lumOff val="294"/>
                <a:alphaOff val="0"/>
                <a:satMod val="110000"/>
                <a:lumMod val="100000"/>
                <a:shade val="100000"/>
              </a:schemeClr>
            </a:gs>
            <a:gs pos="100000">
              <a:schemeClr val="accent4">
                <a:hueOff val="1732615"/>
                <a:satOff val="-7995"/>
                <a:lumOff val="29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666750">
            <a:lnSpc>
              <a:spcPct val="90000"/>
            </a:lnSpc>
            <a:spcBef>
              <a:spcPct val="0"/>
            </a:spcBef>
            <a:spcAft>
              <a:spcPct val="35000"/>
            </a:spcAft>
            <a:buNone/>
          </a:pPr>
          <a:r>
            <a:rPr lang="en-US" sz="1500" kern="1200" dirty="0"/>
            <a:t>User</a:t>
          </a:r>
        </a:p>
        <a:p>
          <a:pPr marL="0" lvl="0" indent="0" algn="ctr" defTabSz="666750">
            <a:lnSpc>
              <a:spcPct val="90000"/>
            </a:lnSpc>
            <a:spcBef>
              <a:spcPct val="0"/>
            </a:spcBef>
            <a:spcAft>
              <a:spcPct val="35000"/>
            </a:spcAft>
            <a:buNone/>
          </a:pPr>
          <a:r>
            <a:rPr lang="en-US" sz="1500" kern="1200" dirty="0"/>
            <a:t>Interface</a:t>
          </a:r>
        </a:p>
      </dsp:txBody>
      <dsp:txXfrm>
        <a:off x="7285637" y="96986"/>
        <a:ext cx="1217970" cy="875115"/>
      </dsp:txXfrm>
    </dsp:sp>
    <dsp:sp modelId="{45CEEF7A-9B22-4AB4-A5DD-6B4F45AB7919}">
      <dsp:nvSpPr>
        <dsp:cNvPr id="0" name=""/>
        <dsp:cNvSpPr/>
      </dsp:nvSpPr>
      <dsp:spPr>
        <a:xfrm>
          <a:off x="6059114" y="968973"/>
          <a:ext cx="1224812" cy="3111622"/>
        </a:xfrm>
        <a:prstGeom prst="wedgeRectCallout">
          <a:avLst>
            <a:gd name="adj1" fmla="val 62500"/>
            <a:gd name="adj2" fmla="val 20830"/>
          </a:avLst>
        </a:prstGeom>
        <a:solidFill>
          <a:schemeClr val="accent4">
            <a:tint val="50000"/>
            <a:hueOff val="3833301"/>
            <a:satOff val="-21016"/>
            <a:lumOff val="2271"/>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txBody>
        <a:bodyPr spcFirstLastPara="0" vert="horz" wrap="square" lIns="38100" tIns="38100" rIns="38100" bIns="38100" numCol="1" spcCol="1270" anchor="t" anchorCtr="0">
          <a:noAutofit/>
        </a:bodyPr>
        <a:lstStyle/>
        <a:p>
          <a:pPr marL="0" lvl="0" indent="0" algn="r" defTabSz="533400">
            <a:lnSpc>
              <a:spcPct val="90000"/>
            </a:lnSpc>
            <a:spcBef>
              <a:spcPct val="0"/>
            </a:spcBef>
            <a:spcAft>
              <a:spcPct val="35000"/>
            </a:spcAft>
            <a:buNone/>
          </a:pPr>
          <a:r>
            <a:rPr lang="en-US" sz="1200" kern="1200" dirty="0"/>
            <a:t>1.Statistical</a:t>
          </a:r>
        </a:p>
        <a:p>
          <a:pPr marL="0" lvl="0" indent="0" algn="r" defTabSz="533400">
            <a:lnSpc>
              <a:spcPct val="90000"/>
            </a:lnSpc>
            <a:spcBef>
              <a:spcPct val="0"/>
            </a:spcBef>
            <a:spcAft>
              <a:spcPct val="35000"/>
            </a:spcAft>
            <a:buNone/>
          </a:pPr>
          <a:r>
            <a:rPr lang="en-US" sz="1200" kern="1200" dirty="0"/>
            <a:t>Test Case</a:t>
          </a:r>
        </a:p>
        <a:p>
          <a:pPr marL="0" lvl="0" indent="0" algn="r" defTabSz="533400">
            <a:lnSpc>
              <a:spcPct val="90000"/>
            </a:lnSpc>
            <a:spcBef>
              <a:spcPct val="0"/>
            </a:spcBef>
            <a:spcAft>
              <a:spcPct val="35000"/>
            </a:spcAft>
            <a:buNone/>
          </a:pPr>
          <a:r>
            <a:rPr lang="en-US" sz="1200" kern="1200" dirty="0"/>
            <a:t>2.Language &amp;</a:t>
          </a:r>
        </a:p>
        <a:p>
          <a:pPr marL="0" lvl="0" indent="0" algn="r" defTabSz="533400">
            <a:lnSpc>
              <a:spcPct val="90000"/>
            </a:lnSpc>
            <a:spcBef>
              <a:spcPct val="0"/>
            </a:spcBef>
            <a:spcAft>
              <a:spcPct val="35000"/>
            </a:spcAft>
            <a:buNone/>
          </a:pPr>
          <a:r>
            <a:rPr lang="en-US" sz="1200" kern="1200" dirty="0"/>
            <a:t>Sentiment Detection test case</a:t>
          </a:r>
        </a:p>
      </dsp:txBody>
      <dsp:txXfrm>
        <a:off x="6214781" y="968973"/>
        <a:ext cx="1069145" cy="3111622"/>
      </dsp:txXfrm>
    </dsp:sp>
    <dsp:sp modelId="{F9396486-59EC-492C-B3E1-63841B42F69A}">
      <dsp:nvSpPr>
        <dsp:cNvPr id="0" name=""/>
        <dsp:cNvSpPr/>
      </dsp:nvSpPr>
      <dsp:spPr>
        <a:xfrm>
          <a:off x="6059114" y="191291"/>
          <a:ext cx="1224812" cy="777682"/>
        </a:xfrm>
        <a:prstGeom prst="rect">
          <a:avLst/>
        </a:prstGeom>
        <a:gradFill rotWithShape="0">
          <a:gsLst>
            <a:gs pos="0">
              <a:schemeClr val="accent4">
                <a:hueOff val="3465231"/>
                <a:satOff val="-15989"/>
                <a:lumOff val="588"/>
                <a:alphaOff val="0"/>
                <a:satMod val="103000"/>
                <a:lumMod val="102000"/>
                <a:tint val="94000"/>
              </a:schemeClr>
            </a:gs>
            <a:gs pos="50000">
              <a:schemeClr val="accent4">
                <a:hueOff val="3465231"/>
                <a:satOff val="-15989"/>
                <a:lumOff val="588"/>
                <a:alphaOff val="0"/>
                <a:satMod val="110000"/>
                <a:lumMod val="100000"/>
                <a:shade val="100000"/>
              </a:schemeClr>
            </a:gs>
            <a:gs pos="100000">
              <a:schemeClr val="accent4">
                <a:hueOff val="3465231"/>
                <a:satOff val="-15989"/>
                <a:lumOff val="58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666750">
            <a:lnSpc>
              <a:spcPct val="90000"/>
            </a:lnSpc>
            <a:spcBef>
              <a:spcPct val="0"/>
            </a:spcBef>
            <a:spcAft>
              <a:spcPct val="35000"/>
            </a:spcAft>
            <a:buNone/>
          </a:pPr>
          <a:r>
            <a:rPr lang="en-US" sz="1500" kern="1200" dirty="0"/>
            <a:t>Test Cases</a:t>
          </a:r>
        </a:p>
        <a:p>
          <a:pPr marL="0" lvl="0" indent="0" algn="ctr" defTabSz="666750">
            <a:lnSpc>
              <a:spcPct val="90000"/>
            </a:lnSpc>
            <a:spcBef>
              <a:spcPct val="0"/>
            </a:spcBef>
            <a:spcAft>
              <a:spcPct val="35000"/>
            </a:spcAft>
            <a:buNone/>
          </a:pPr>
          <a:r>
            <a:rPr lang="en-US" sz="1500" kern="1200" dirty="0"/>
            <a:t>Identification</a:t>
          </a:r>
        </a:p>
      </dsp:txBody>
      <dsp:txXfrm>
        <a:off x="6059114" y="191291"/>
        <a:ext cx="1224812" cy="777682"/>
      </dsp:txXfrm>
    </dsp:sp>
    <dsp:sp modelId="{D6821CFB-58B9-4090-B0EC-E0EE9680A941}">
      <dsp:nvSpPr>
        <dsp:cNvPr id="0" name=""/>
        <dsp:cNvSpPr/>
      </dsp:nvSpPr>
      <dsp:spPr>
        <a:xfrm>
          <a:off x="4836867" y="968973"/>
          <a:ext cx="1224812" cy="2916754"/>
        </a:xfrm>
        <a:prstGeom prst="wedgeRectCallout">
          <a:avLst>
            <a:gd name="adj1" fmla="val 62500"/>
            <a:gd name="adj2" fmla="val 20830"/>
          </a:avLst>
        </a:prstGeom>
        <a:solidFill>
          <a:schemeClr val="accent4">
            <a:tint val="50000"/>
            <a:hueOff val="5749951"/>
            <a:satOff val="-31524"/>
            <a:lumOff val="3407"/>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txBody>
        <a:bodyPr spcFirstLastPara="0" vert="horz" wrap="square" lIns="38100" tIns="38100" rIns="38100" bIns="38100" numCol="1" spcCol="1270" anchor="t" anchorCtr="0">
          <a:noAutofit/>
        </a:bodyPr>
        <a:lstStyle/>
        <a:p>
          <a:pPr marL="0" lvl="0" indent="0" algn="r" defTabSz="533400">
            <a:lnSpc>
              <a:spcPct val="90000"/>
            </a:lnSpc>
            <a:spcBef>
              <a:spcPct val="0"/>
            </a:spcBef>
            <a:spcAft>
              <a:spcPct val="35000"/>
            </a:spcAft>
            <a:buNone/>
          </a:pPr>
          <a:r>
            <a:rPr lang="en-US" sz="1200" kern="1200" dirty="0"/>
            <a:t>1. UML diagrams</a:t>
          </a:r>
        </a:p>
        <a:p>
          <a:pPr marL="0" lvl="0" indent="0" algn="r" defTabSz="533400">
            <a:lnSpc>
              <a:spcPct val="90000"/>
            </a:lnSpc>
            <a:spcBef>
              <a:spcPct val="0"/>
            </a:spcBef>
            <a:spcAft>
              <a:spcPct val="35000"/>
            </a:spcAft>
            <a:buNone/>
          </a:pPr>
          <a:r>
            <a:rPr lang="en-US" sz="1200" kern="1200" dirty="0"/>
            <a:t>2. User interface screen design</a:t>
          </a:r>
        </a:p>
      </dsp:txBody>
      <dsp:txXfrm>
        <a:off x="4992534" y="968973"/>
        <a:ext cx="1069145" cy="2916754"/>
      </dsp:txXfrm>
    </dsp:sp>
    <dsp:sp modelId="{3D53AE19-05DF-4D6B-8495-3F6D8D581A32}">
      <dsp:nvSpPr>
        <dsp:cNvPr id="0" name=""/>
        <dsp:cNvSpPr/>
      </dsp:nvSpPr>
      <dsp:spPr>
        <a:xfrm>
          <a:off x="4836867" y="288278"/>
          <a:ext cx="1224812" cy="680695"/>
        </a:xfrm>
        <a:prstGeom prst="rect">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666750">
            <a:lnSpc>
              <a:spcPct val="90000"/>
            </a:lnSpc>
            <a:spcBef>
              <a:spcPct val="0"/>
            </a:spcBef>
            <a:spcAft>
              <a:spcPct val="35000"/>
            </a:spcAft>
            <a:buNone/>
          </a:pPr>
          <a:r>
            <a:rPr lang="en-US" sz="1500" kern="1200" dirty="0"/>
            <a:t>System Design</a:t>
          </a:r>
        </a:p>
      </dsp:txBody>
      <dsp:txXfrm>
        <a:off x="4836867" y="288278"/>
        <a:ext cx="1224812" cy="680695"/>
      </dsp:txXfrm>
    </dsp:sp>
    <dsp:sp modelId="{08C7BF60-BB16-4DEE-BCB7-DAA80C531D89}">
      <dsp:nvSpPr>
        <dsp:cNvPr id="0" name=""/>
        <dsp:cNvSpPr/>
      </dsp:nvSpPr>
      <dsp:spPr>
        <a:xfrm>
          <a:off x="3612054" y="968973"/>
          <a:ext cx="1224812" cy="2722334"/>
        </a:xfrm>
        <a:prstGeom prst="wedgeRectCallout">
          <a:avLst>
            <a:gd name="adj1" fmla="val 62500"/>
            <a:gd name="adj2" fmla="val 20830"/>
          </a:avLst>
        </a:prstGeom>
        <a:solidFill>
          <a:schemeClr val="accent4">
            <a:tint val="50000"/>
            <a:hueOff val="7666601"/>
            <a:satOff val="-42031"/>
            <a:lumOff val="4542"/>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txBody>
        <a:bodyPr spcFirstLastPara="0" vert="horz" wrap="square" lIns="38100" tIns="38100" rIns="38100" bIns="38100" numCol="1" spcCol="1270" anchor="t" anchorCtr="0">
          <a:noAutofit/>
        </a:bodyPr>
        <a:lstStyle/>
        <a:p>
          <a:pPr marL="0" lvl="0" indent="0" algn="r" defTabSz="533400">
            <a:lnSpc>
              <a:spcPct val="90000"/>
            </a:lnSpc>
            <a:spcBef>
              <a:spcPct val="0"/>
            </a:spcBef>
            <a:spcAft>
              <a:spcPct val="35000"/>
            </a:spcAft>
            <a:buNone/>
          </a:pPr>
          <a:r>
            <a:rPr lang="en-US" sz="1200" kern="1200" dirty="0"/>
            <a:t>1.Data preprocessing</a:t>
          </a:r>
        </a:p>
        <a:p>
          <a:pPr marL="0" lvl="0" indent="0" algn="r" defTabSz="533400">
            <a:lnSpc>
              <a:spcPct val="90000"/>
            </a:lnSpc>
            <a:spcBef>
              <a:spcPct val="0"/>
            </a:spcBef>
            <a:spcAft>
              <a:spcPct val="35000"/>
            </a:spcAft>
            <a:buNone/>
          </a:pPr>
          <a:r>
            <a:rPr lang="en-US" sz="1200" kern="1200" dirty="0"/>
            <a:t>Module</a:t>
          </a:r>
        </a:p>
        <a:p>
          <a:pPr marL="0" lvl="0" indent="0" algn="r" defTabSz="533400">
            <a:lnSpc>
              <a:spcPct val="90000"/>
            </a:lnSpc>
            <a:spcBef>
              <a:spcPct val="0"/>
            </a:spcBef>
            <a:spcAft>
              <a:spcPct val="35000"/>
            </a:spcAft>
            <a:buNone/>
          </a:pPr>
          <a:r>
            <a:rPr lang="en-US" sz="1200" kern="1200" dirty="0"/>
            <a:t>2.Helper module</a:t>
          </a:r>
        </a:p>
        <a:p>
          <a:pPr marL="0" lvl="0" indent="0" algn="r" defTabSz="533400">
            <a:lnSpc>
              <a:spcPct val="90000"/>
            </a:lnSpc>
            <a:spcBef>
              <a:spcPct val="0"/>
            </a:spcBef>
            <a:spcAft>
              <a:spcPct val="35000"/>
            </a:spcAft>
            <a:buNone/>
          </a:pPr>
          <a:r>
            <a:rPr lang="en-US" sz="1200" kern="1200" dirty="0"/>
            <a:t>3.Language detection module</a:t>
          </a:r>
        </a:p>
        <a:p>
          <a:pPr marL="0" lvl="0" indent="0" algn="r" defTabSz="533400">
            <a:lnSpc>
              <a:spcPct val="90000"/>
            </a:lnSpc>
            <a:spcBef>
              <a:spcPct val="0"/>
            </a:spcBef>
            <a:spcAft>
              <a:spcPct val="35000"/>
            </a:spcAft>
            <a:buNone/>
          </a:pPr>
          <a:r>
            <a:rPr lang="en-US" sz="1200" kern="1200" dirty="0"/>
            <a:t>4.Sentiment detection module</a:t>
          </a:r>
        </a:p>
        <a:p>
          <a:pPr marL="0" lvl="0" indent="0" algn="r" defTabSz="533400">
            <a:lnSpc>
              <a:spcPct val="90000"/>
            </a:lnSpc>
            <a:spcBef>
              <a:spcPct val="0"/>
            </a:spcBef>
            <a:spcAft>
              <a:spcPct val="35000"/>
            </a:spcAft>
            <a:buNone/>
          </a:pPr>
          <a:r>
            <a:rPr lang="en-US" sz="1200" kern="1200" dirty="0"/>
            <a:t>5.App Interface</a:t>
          </a:r>
        </a:p>
        <a:p>
          <a:pPr marL="0" lvl="0" indent="0" algn="r" defTabSz="533400">
            <a:lnSpc>
              <a:spcPct val="90000"/>
            </a:lnSpc>
            <a:spcBef>
              <a:spcPct val="0"/>
            </a:spcBef>
            <a:spcAft>
              <a:spcPct val="35000"/>
            </a:spcAft>
            <a:buNone/>
          </a:pPr>
          <a:r>
            <a:rPr lang="en-US" sz="1200" kern="1200" dirty="0"/>
            <a:t>module</a:t>
          </a:r>
        </a:p>
      </dsp:txBody>
      <dsp:txXfrm>
        <a:off x="3767722" y="968973"/>
        <a:ext cx="1069145" cy="2722334"/>
      </dsp:txXfrm>
    </dsp:sp>
    <dsp:sp modelId="{CA61E298-763E-4E1D-AD59-13395957D7E7}">
      <dsp:nvSpPr>
        <dsp:cNvPr id="0" name=""/>
        <dsp:cNvSpPr/>
      </dsp:nvSpPr>
      <dsp:spPr>
        <a:xfrm>
          <a:off x="3612054" y="388841"/>
          <a:ext cx="1224812" cy="583261"/>
        </a:xfrm>
        <a:prstGeom prst="rect">
          <a:avLst/>
        </a:prstGeom>
        <a:gradFill rotWithShape="0">
          <a:gsLst>
            <a:gs pos="0">
              <a:schemeClr val="accent4">
                <a:hueOff val="6930461"/>
                <a:satOff val="-31979"/>
                <a:lumOff val="1177"/>
                <a:alphaOff val="0"/>
                <a:satMod val="103000"/>
                <a:lumMod val="102000"/>
                <a:tint val="94000"/>
              </a:schemeClr>
            </a:gs>
            <a:gs pos="50000">
              <a:schemeClr val="accent4">
                <a:hueOff val="6930461"/>
                <a:satOff val="-31979"/>
                <a:lumOff val="1177"/>
                <a:alphaOff val="0"/>
                <a:satMod val="110000"/>
                <a:lumMod val="100000"/>
                <a:shade val="100000"/>
              </a:schemeClr>
            </a:gs>
            <a:gs pos="100000">
              <a:schemeClr val="accent4">
                <a:hueOff val="6930461"/>
                <a:satOff val="-31979"/>
                <a:lumOff val="117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666750">
            <a:lnSpc>
              <a:spcPct val="90000"/>
            </a:lnSpc>
            <a:spcBef>
              <a:spcPct val="0"/>
            </a:spcBef>
            <a:spcAft>
              <a:spcPct val="35000"/>
            </a:spcAft>
            <a:buNone/>
          </a:pPr>
          <a:r>
            <a:rPr lang="en-US" sz="1500" kern="1200" dirty="0"/>
            <a:t>Modules</a:t>
          </a:r>
        </a:p>
      </dsp:txBody>
      <dsp:txXfrm>
        <a:off x="3612054" y="388841"/>
        <a:ext cx="1224812" cy="583261"/>
      </dsp:txXfrm>
    </dsp:sp>
    <dsp:sp modelId="{8A40A1B0-E8FB-427C-A776-68DD9C46969D}">
      <dsp:nvSpPr>
        <dsp:cNvPr id="0" name=""/>
        <dsp:cNvSpPr/>
      </dsp:nvSpPr>
      <dsp:spPr>
        <a:xfrm>
          <a:off x="2386386" y="968973"/>
          <a:ext cx="1224812" cy="2527913"/>
        </a:xfrm>
        <a:prstGeom prst="wedgeRectCallout">
          <a:avLst>
            <a:gd name="adj1" fmla="val 62500"/>
            <a:gd name="adj2" fmla="val 20830"/>
          </a:avLst>
        </a:prstGeom>
        <a:solidFill>
          <a:schemeClr val="accent4">
            <a:tint val="50000"/>
            <a:hueOff val="9583251"/>
            <a:satOff val="-52539"/>
            <a:lumOff val="5678"/>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txBody>
        <a:bodyPr spcFirstLastPara="0" vert="horz" wrap="square" lIns="38100" tIns="38100" rIns="38100" bIns="38100" numCol="1" spcCol="1270" anchor="t" anchorCtr="0">
          <a:noAutofit/>
        </a:bodyPr>
        <a:lstStyle/>
        <a:p>
          <a:pPr marL="0" lvl="0" indent="0" algn="r" defTabSz="533400">
            <a:lnSpc>
              <a:spcPct val="90000"/>
            </a:lnSpc>
            <a:spcBef>
              <a:spcPct val="0"/>
            </a:spcBef>
            <a:spcAft>
              <a:spcPct val="35000"/>
            </a:spcAft>
            <a:buNone/>
          </a:pPr>
          <a:r>
            <a:rPr lang="en-US" sz="1200" kern="1200" dirty="0"/>
            <a:t>1. Novelty in the proposed System</a:t>
          </a:r>
        </a:p>
        <a:p>
          <a:pPr marL="0" lvl="0" indent="0" algn="r" defTabSz="533400">
            <a:lnSpc>
              <a:spcPct val="90000"/>
            </a:lnSpc>
            <a:spcBef>
              <a:spcPct val="0"/>
            </a:spcBef>
            <a:spcAft>
              <a:spcPct val="35000"/>
            </a:spcAft>
            <a:buNone/>
          </a:pPr>
          <a:r>
            <a:rPr lang="en-US" sz="1200" kern="1200" dirty="0"/>
            <a:t>2. Block Diagram of proposed system</a:t>
          </a:r>
        </a:p>
        <a:p>
          <a:pPr marL="0" lvl="0" indent="0" algn="r" defTabSz="533400">
            <a:lnSpc>
              <a:spcPct val="90000"/>
            </a:lnSpc>
            <a:spcBef>
              <a:spcPct val="0"/>
            </a:spcBef>
            <a:spcAft>
              <a:spcPct val="35000"/>
            </a:spcAft>
            <a:buNone/>
          </a:pPr>
          <a:r>
            <a:rPr lang="en-US" sz="1200" kern="1200" dirty="0"/>
            <a:t>3. Feature extraction from dataset in the model</a:t>
          </a:r>
        </a:p>
      </dsp:txBody>
      <dsp:txXfrm>
        <a:off x="2542054" y="968973"/>
        <a:ext cx="1069145" cy="2527913"/>
      </dsp:txXfrm>
    </dsp:sp>
    <dsp:sp modelId="{BD29C323-AA13-4070-B438-3C71B0EB259C}">
      <dsp:nvSpPr>
        <dsp:cNvPr id="0" name=""/>
        <dsp:cNvSpPr/>
      </dsp:nvSpPr>
      <dsp:spPr>
        <a:xfrm>
          <a:off x="2386386" y="482699"/>
          <a:ext cx="1224812" cy="486274"/>
        </a:xfrm>
        <a:prstGeom prst="rect">
          <a:avLst/>
        </a:prstGeom>
        <a:gradFill rotWithShape="0">
          <a:gsLst>
            <a:gs pos="0">
              <a:schemeClr val="accent4">
                <a:hueOff val="8663077"/>
                <a:satOff val="-39973"/>
                <a:lumOff val="1471"/>
                <a:alphaOff val="0"/>
                <a:satMod val="103000"/>
                <a:lumMod val="102000"/>
                <a:tint val="94000"/>
              </a:schemeClr>
            </a:gs>
            <a:gs pos="50000">
              <a:schemeClr val="accent4">
                <a:hueOff val="8663077"/>
                <a:satOff val="-39973"/>
                <a:lumOff val="1471"/>
                <a:alphaOff val="0"/>
                <a:satMod val="110000"/>
                <a:lumMod val="100000"/>
                <a:shade val="100000"/>
              </a:schemeClr>
            </a:gs>
            <a:gs pos="100000">
              <a:schemeClr val="accent4">
                <a:hueOff val="8663077"/>
                <a:satOff val="-39973"/>
                <a:lumOff val="14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666750">
            <a:lnSpc>
              <a:spcPct val="90000"/>
            </a:lnSpc>
            <a:spcBef>
              <a:spcPct val="0"/>
            </a:spcBef>
            <a:spcAft>
              <a:spcPct val="35000"/>
            </a:spcAft>
            <a:buNone/>
          </a:pPr>
          <a:r>
            <a:rPr lang="en-US" sz="1500" kern="1200" dirty="0"/>
            <a:t>Analysis</a:t>
          </a:r>
        </a:p>
      </dsp:txBody>
      <dsp:txXfrm>
        <a:off x="2386386" y="482699"/>
        <a:ext cx="1224812" cy="486274"/>
      </dsp:txXfrm>
    </dsp:sp>
    <dsp:sp modelId="{8186E616-3C42-4835-9610-836DEDEF1BB7}">
      <dsp:nvSpPr>
        <dsp:cNvPr id="0" name=""/>
        <dsp:cNvSpPr/>
      </dsp:nvSpPr>
      <dsp:spPr>
        <a:xfrm>
          <a:off x="1161573" y="968973"/>
          <a:ext cx="1224812" cy="2333493"/>
        </a:xfrm>
        <a:prstGeom prst="wedgeRectCallout">
          <a:avLst>
            <a:gd name="adj1" fmla="val 62500"/>
            <a:gd name="adj2" fmla="val 20830"/>
          </a:avLst>
        </a:prstGeom>
        <a:solidFill>
          <a:schemeClr val="accent4">
            <a:tint val="50000"/>
            <a:hueOff val="11499901"/>
            <a:satOff val="-63047"/>
            <a:lumOff val="6813"/>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txBody>
        <a:bodyPr spcFirstLastPara="0" vert="horz" wrap="square" lIns="38100" tIns="38100" rIns="38100" bIns="38100" numCol="1" spcCol="1270" anchor="t" anchorCtr="0">
          <a:noAutofit/>
        </a:bodyPr>
        <a:lstStyle/>
        <a:p>
          <a:pPr marL="0" lvl="0" indent="0" algn="r" defTabSz="533400">
            <a:lnSpc>
              <a:spcPct val="90000"/>
            </a:lnSpc>
            <a:spcBef>
              <a:spcPct val="0"/>
            </a:spcBef>
            <a:spcAft>
              <a:spcPct val="35000"/>
            </a:spcAft>
            <a:buNone/>
          </a:pPr>
          <a:r>
            <a:rPr lang="en-US" sz="1200" kern="1200" dirty="0"/>
            <a:t>1.Hardware Requirements</a:t>
          </a:r>
        </a:p>
        <a:p>
          <a:pPr marL="0" lvl="0" indent="0" algn="r" defTabSz="533400">
            <a:lnSpc>
              <a:spcPct val="90000"/>
            </a:lnSpc>
            <a:spcBef>
              <a:spcPct val="0"/>
            </a:spcBef>
            <a:spcAft>
              <a:spcPct val="35000"/>
            </a:spcAft>
            <a:buNone/>
          </a:pPr>
          <a:r>
            <a:rPr lang="en-US" sz="1200" kern="1200" dirty="0"/>
            <a:t>2.Software Requirements</a:t>
          </a:r>
        </a:p>
      </dsp:txBody>
      <dsp:txXfrm>
        <a:off x="1317241" y="968973"/>
        <a:ext cx="1069145" cy="2333493"/>
      </dsp:txXfrm>
    </dsp:sp>
    <dsp:sp modelId="{69FC093B-1912-44E8-AE36-585E6BCC0B1D}">
      <dsp:nvSpPr>
        <dsp:cNvPr id="0" name=""/>
        <dsp:cNvSpPr/>
      </dsp:nvSpPr>
      <dsp:spPr>
        <a:xfrm>
          <a:off x="1161573" y="580132"/>
          <a:ext cx="1224812" cy="388841"/>
        </a:xfrm>
        <a:prstGeom prst="rect">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666750">
            <a:lnSpc>
              <a:spcPct val="90000"/>
            </a:lnSpc>
            <a:spcBef>
              <a:spcPct val="0"/>
            </a:spcBef>
            <a:spcAft>
              <a:spcPct val="35000"/>
            </a:spcAft>
            <a:buNone/>
          </a:pPr>
          <a:r>
            <a:rPr lang="en-US" sz="1500" kern="1200" dirty="0"/>
            <a:t>Requirements</a:t>
          </a:r>
        </a:p>
      </dsp:txBody>
      <dsp:txXfrm>
        <a:off x="1161573" y="580132"/>
        <a:ext cx="1224812" cy="388841"/>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8C3E868-41CD-49F6-8D5D-C98A301C7E64}"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CE8618-4008-4AB1-BD79-053EB0AFA18D}" type="slidenum">
              <a:rPr lang="en-US" smtClean="0"/>
              <a:t>‹#›</a:t>
            </a:fld>
            <a:endParaRPr lang="en-US"/>
          </a:p>
        </p:txBody>
      </p:sp>
    </p:spTree>
    <p:extLst>
      <p:ext uri="{BB962C8B-B14F-4D97-AF65-F5344CB8AC3E}">
        <p14:creationId xmlns:p14="http://schemas.microsoft.com/office/powerpoint/2010/main" val="846016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C3E868-41CD-49F6-8D5D-C98A301C7E64}"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CE8618-4008-4AB1-BD79-053EB0AFA18D}" type="slidenum">
              <a:rPr lang="en-US" smtClean="0"/>
              <a:t>‹#›</a:t>
            </a:fld>
            <a:endParaRPr lang="en-US"/>
          </a:p>
        </p:txBody>
      </p:sp>
    </p:spTree>
    <p:extLst>
      <p:ext uri="{BB962C8B-B14F-4D97-AF65-F5344CB8AC3E}">
        <p14:creationId xmlns:p14="http://schemas.microsoft.com/office/powerpoint/2010/main" val="711659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C3E868-41CD-49F6-8D5D-C98A301C7E64}"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CE8618-4008-4AB1-BD79-053EB0AFA18D}" type="slidenum">
              <a:rPr lang="en-US" smtClean="0"/>
              <a:t>‹#›</a:t>
            </a:fld>
            <a:endParaRPr lang="en-US"/>
          </a:p>
        </p:txBody>
      </p:sp>
    </p:spTree>
    <p:extLst>
      <p:ext uri="{BB962C8B-B14F-4D97-AF65-F5344CB8AC3E}">
        <p14:creationId xmlns:p14="http://schemas.microsoft.com/office/powerpoint/2010/main" val="3790786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C3E868-41CD-49F6-8D5D-C98A301C7E64}"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CE8618-4008-4AB1-BD79-053EB0AFA18D}" type="slidenum">
              <a:rPr lang="en-US" smtClean="0"/>
              <a:t>‹#›</a:t>
            </a:fld>
            <a:endParaRPr lang="en-US"/>
          </a:p>
        </p:txBody>
      </p:sp>
    </p:spTree>
    <p:extLst>
      <p:ext uri="{BB962C8B-B14F-4D97-AF65-F5344CB8AC3E}">
        <p14:creationId xmlns:p14="http://schemas.microsoft.com/office/powerpoint/2010/main" val="902034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C3E868-41CD-49F6-8D5D-C98A301C7E64}"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CE8618-4008-4AB1-BD79-053EB0AFA18D}" type="slidenum">
              <a:rPr lang="en-US" smtClean="0"/>
              <a:t>‹#›</a:t>
            </a:fld>
            <a:endParaRPr lang="en-US"/>
          </a:p>
        </p:txBody>
      </p:sp>
    </p:spTree>
    <p:extLst>
      <p:ext uri="{BB962C8B-B14F-4D97-AF65-F5344CB8AC3E}">
        <p14:creationId xmlns:p14="http://schemas.microsoft.com/office/powerpoint/2010/main" val="3292223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8C3E868-41CD-49F6-8D5D-C98A301C7E64}" type="datetimeFigureOut">
              <a:rPr lang="en-US" smtClean="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CE8618-4008-4AB1-BD79-053EB0AFA18D}" type="slidenum">
              <a:rPr lang="en-US" smtClean="0"/>
              <a:t>‹#›</a:t>
            </a:fld>
            <a:endParaRPr lang="en-US"/>
          </a:p>
        </p:txBody>
      </p:sp>
    </p:spTree>
    <p:extLst>
      <p:ext uri="{BB962C8B-B14F-4D97-AF65-F5344CB8AC3E}">
        <p14:creationId xmlns:p14="http://schemas.microsoft.com/office/powerpoint/2010/main" val="213143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C3E868-41CD-49F6-8D5D-C98A301C7E64}" type="datetimeFigureOut">
              <a:rPr lang="en-US" smtClean="0"/>
              <a:t>4/12/2023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CE8618-4008-4AB1-BD79-053EB0AFA18D}" type="slidenum">
              <a:rPr lang="en-US" smtClean="0"/>
              <a:t>‹#›</a:t>
            </a:fld>
            <a:endParaRPr lang="en-US"/>
          </a:p>
        </p:txBody>
      </p:sp>
    </p:spTree>
    <p:extLst>
      <p:ext uri="{BB962C8B-B14F-4D97-AF65-F5344CB8AC3E}">
        <p14:creationId xmlns:p14="http://schemas.microsoft.com/office/powerpoint/2010/main" val="1317380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8C3E868-41CD-49F6-8D5D-C98A301C7E64}" type="datetimeFigureOut">
              <a:rPr lang="en-US" smtClean="0"/>
              <a:t>4/12/2023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CE8618-4008-4AB1-BD79-053EB0AFA18D}" type="slidenum">
              <a:rPr lang="en-US" smtClean="0"/>
              <a:t>‹#›</a:t>
            </a:fld>
            <a:endParaRPr lang="en-US"/>
          </a:p>
        </p:txBody>
      </p:sp>
    </p:spTree>
    <p:extLst>
      <p:ext uri="{BB962C8B-B14F-4D97-AF65-F5344CB8AC3E}">
        <p14:creationId xmlns:p14="http://schemas.microsoft.com/office/powerpoint/2010/main" val="3478230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C3E868-41CD-49F6-8D5D-C98A301C7E64}" type="datetimeFigureOut">
              <a:rPr lang="en-US" smtClean="0"/>
              <a:t>4/12/2023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CE8618-4008-4AB1-BD79-053EB0AFA18D}" type="slidenum">
              <a:rPr lang="en-US" smtClean="0"/>
              <a:t>‹#›</a:t>
            </a:fld>
            <a:endParaRPr lang="en-US"/>
          </a:p>
        </p:txBody>
      </p:sp>
    </p:spTree>
    <p:extLst>
      <p:ext uri="{BB962C8B-B14F-4D97-AF65-F5344CB8AC3E}">
        <p14:creationId xmlns:p14="http://schemas.microsoft.com/office/powerpoint/2010/main" val="546074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C3E868-41CD-49F6-8D5D-C98A301C7E64}" type="datetimeFigureOut">
              <a:rPr lang="en-US" smtClean="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CE8618-4008-4AB1-BD79-053EB0AFA18D}" type="slidenum">
              <a:rPr lang="en-US" smtClean="0"/>
              <a:t>‹#›</a:t>
            </a:fld>
            <a:endParaRPr lang="en-US"/>
          </a:p>
        </p:txBody>
      </p:sp>
    </p:spTree>
    <p:extLst>
      <p:ext uri="{BB962C8B-B14F-4D97-AF65-F5344CB8AC3E}">
        <p14:creationId xmlns:p14="http://schemas.microsoft.com/office/powerpoint/2010/main" val="985212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C3E868-41CD-49F6-8D5D-C98A301C7E64}" type="datetimeFigureOut">
              <a:rPr lang="en-US" smtClean="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CE8618-4008-4AB1-BD79-053EB0AFA18D}" type="slidenum">
              <a:rPr lang="en-US" smtClean="0"/>
              <a:t>‹#›</a:t>
            </a:fld>
            <a:endParaRPr lang="en-US"/>
          </a:p>
        </p:txBody>
      </p:sp>
    </p:spTree>
    <p:extLst>
      <p:ext uri="{BB962C8B-B14F-4D97-AF65-F5344CB8AC3E}">
        <p14:creationId xmlns:p14="http://schemas.microsoft.com/office/powerpoint/2010/main" val="945782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C3E868-41CD-49F6-8D5D-C98A301C7E64}" type="datetimeFigureOut">
              <a:rPr lang="en-US" smtClean="0"/>
              <a:t>4/12/2023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CE8618-4008-4AB1-BD79-053EB0AFA18D}" type="slidenum">
              <a:rPr lang="en-US" smtClean="0"/>
              <a:t>‹#›</a:t>
            </a:fld>
            <a:endParaRPr lang="en-US"/>
          </a:p>
        </p:txBody>
      </p:sp>
    </p:spTree>
    <p:extLst>
      <p:ext uri="{BB962C8B-B14F-4D97-AF65-F5344CB8AC3E}">
        <p14:creationId xmlns:p14="http://schemas.microsoft.com/office/powerpoint/2010/main" val="2781250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sarthaknautiyal/whatsappsample"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kaggle.com/datasets/basilb2s/language-detectio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1471448" y="1316286"/>
            <a:ext cx="9101959" cy="1315393"/>
          </a:xfrm>
        </p:spPr>
        <p:txBody>
          <a:bodyPr>
            <a:noAutofit/>
          </a:bodyPr>
          <a:lstStyle/>
          <a:p>
            <a:pPr algn="ctr"/>
            <a:r>
              <a:rPr lang="en-US" sz="3200" b="1" dirty="0">
                <a:solidFill>
                  <a:schemeClr val="tx1"/>
                </a:solidFill>
                <a:latin typeface="Algerian" panose="04020705040A02060702" pitchFamily="82" charset="0"/>
                <a:ea typeface="Calibri" panose="020F0502020204030204" pitchFamily="34" charset="0"/>
                <a:cs typeface="Franklin Gothic Demi" panose="020B0703020102020204" pitchFamily="34" charset="0"/>
              </a:rPr>
              <a:t>WhatsApp group chat analysis and prediction using naïve bayes classification</a:t>
            </a:r>
            <a:endParaRPr lang="en-US" sz="3200" dirty="0">
              <a:solidFill>
                <a:schemeClr val="tx1"/>
              </a:solidFill>
            </a:endParaRPr>
          </a:p>
        </p:txBody>
      </p:sp>
      <p:sp>
        <p:nvSpPr>
          <p:cNvPr id="7" name="TextBox 6">
            <a:extLst>
              <a:ext uri="{FF2B5EF4-FFF2-40B4-BE49-F238E27FC236}">
                <a16:creationId xmlns:a16="http://schemas.microsoft.com/office/drawing/2014/main" id="{F24C6129-1514-6315-5DAE-06A961E8E7B5}"/>
              </a:ext>
            </a:extLst>
          </p:cNvPr>
          <p:cNvSpPr txBox="1"/>
          <p:nvPr/>
        </p:nvSpPr>
        <p:spPr>
          <a:xfrm>
            <a:off x="2324232" y="3241898"/>
            <a:ext cx="7753739" cy="467885"/>
          </a:xfrm>
          <a:prstGeom prst="rect">
            <a:avLst/>
          </a:prstGeom>
          <a:noFill/>
        </p:spPr>
        <p:txBody>
          <a:bodyPr wrap="square">
            <a:spAutoFit/>
          </a:bodyPr>
          <a:lstStyle/>
          <a:p>
            <a:pPr algn="ctr">
              <a:lnSpc>
                <a:spcPct val="107000"/>
              </a:lnSpc>
              <a:spcBef>
                <a:spcPts val="200"/>
              </a:spcBef>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Department: Computer Science and Engineering</a:t>
            </a:r>
            <a:endParaRPr lang="en-GB" sz="2400" b="1" dirty="0">
              <a:effectLst/>
              <a:latin typeface="Arial Black" panose="020B0A04020102020204" pitchFamily="34"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40ABE24-9E0E-5AE2-9862-B3737D8C7F66}"/>
              </a:ext>
            </a:extLst>
          </p:cNvPr>
          <p:cNvSpPr txBox="1"/>
          <p:nvPr/>
        </p:nvSpPr>
        <p:spPr>
          <a:xfrm>
            <a:off x="421551" y="168439"/>
            <a:ext cx="8205690" cy="819007"/>
          </a:xfrm>
          <a:prstGeom prst="rect">
            <a:avLst/>
          </a:prstGeom>
          <a:noFill/>
        </p:spPr>
        <p:txBody>
          <a:bodyPr wrap="square">
            <a:spAutoFit/>
          </a:bodyPr>
          <a:lstStyle/>
          <a:p>
            <a:pPr algn="ctr">
              <a:lnSpc>
                <a:spcPct val="107000"/>
              </a:lnSpc>
              <a:spcBef>
                <a:spcPts val="1200"/>
              </a:spcBef>
            </a:pPr>
            <a:r>
              <a:rPr lang="en-GB" b="1" kern="0"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Aditya College Of Engineering And Technology</a:t>
            </a:r>
            <a:endParaRPr lang="en-GB" b="1" kern="0" dirty="0">
              <a:solidFill>
                <a:srgbClr val="00B0F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Bef>
                <a:spcPts val="1200"/>
              </a:spcBef>
            </a:pPr>
            <a:endParaRPr lang="en-GB" b="1" kern="0" dirty="0">
              <a:solidFill>
                <a:srgbClr val="FFFF0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3CAB0EE-D4EA-6C21-FCBA-C32729D006D6}"/>
              </a:ext>
            </a:extLst>
          </p:cNvPr>
          <p:cNvSpPr txBox="1"/>
          <p:nvPr/>
        </p:nvSpPr>
        <p:spPr>
          <a:xfrm>
            <a:off x="1471448" y="4165219"/>
            <a:ext cx="5234152" cy="1891287"/>
          </a:xfrm>
          <a:prstGeom prst="rect">
            <a:avLst/>
          </a:prstGeom>
          <a:noFill/>
        </p:spPr>
        <p:txBody>
          <a:bodyPr wrap="square" rtlCol="0">
            <a:spAutoFit/>
          </a:bodyPr>
          <a:lstStyle/>
          <a:p>
            <a:pPr>
              <a:lnSpc>
                <a:spcPct val="150000"/>
              </a:lnSpc>
            </a:pPr>
            <a:r>
              <a:rPr lang="en-US" sz="2000" dirty="0">
                <a:latin typeface="Calibri" panose="020F0502020204030204" pitchFamily="34" charset="0"/>
                <a:cs typeface="Calibri" panose="020F0502020204030204" pitchFamily="34" charset="0"/>
              </a:rPr>
              <a:t>19P31A0550 - Shovon Raul</a:t>
            </a:r>
          </a:p>
          <a:p>
            <a:pPr>
              <a:lnSpc>
                <a:spcPct val="150000"/>
              </a:lnSpc>
            </a:pPr>
            <a:r>
              <a:rPr lang="en-US" sz="2000" dirty="0">
                <a:latin typeface="Calibri" panose="020F0502020204030204" pitchFamily="34" charset="0"/>
                <a:cs typeface="Calibri" panose="020F0502020204030204" pitchFamily="34" charset="0"/>
              </a:rPr>
              <a:t>19P31A0546 - </a:t>
            </a:r>
            <a:r>
              <a:rPr lang="en-IN" sz="2000" dirty="0">
                <a:effectLst/>
                <a:latin typeface="Calibri" panose="020F0502020204030204" pitchFamily="34" charset="0"/>
                <a:ea typeface="Calibri" panose="020F0502020204030204" pitchFamily="34" charset="0"/>
                <a:cs typeface="Calibri" panose="020F0502020204030204" pitchFamily="34" charset="0"/>
              </a:rPr>
              <a:t>Sathi DivyaJnana Rama Koti Reddy</a:t>
            </a:r>
          </a:p>
          <a:p>
            <a:pPr>
              <a:lnSpc>
                <a:spcPct val="150000"/>
              </a:lnSpc>
            </a:pPr>
            <a:r>
              <a:rPr lang="en-IN" sz="2000" dirty="0">
                <a:effectLst/>
                <a:latin typeface="Calibri" panose="020F0502020204030204" pitchFamily="34" charset="0"/>
                <a:ea typeface="Calibri" panose="020F0502020204030204" pitchFamily="34" charset="0"/>
                <a:cs typeface="Calibri" panose="020F0502020204030204" pitchFamily="34" charset="0"/>
              </a:rPr>
              <a:t>19P31A0556 - </a:t>
            </a:r>
            <a:r>
              <a:rPr lang="en-IN" sz="2000" dirty="0" err="1">
                <a:effectLst/>
                <a:latin typeface="Calibri" panose="020F0502020204030204" pitchFamily="34" charset="0"/>
                <a:ea typeface="Calibri" panose="020F0502020204030204" pitchFamily="34" charset="0"/>
                <a:cs typeface="Calibri" panose="020F0502020204030204" pitchFamily="34" charset="0"/>
              </a:rPr>
              <a:t>Thibirisetti</a:t>
            </a:r>
            <a:r>
              <a:rPr lang="en-IN" sz="2000" dirty="0">
                <a:effectLst/>
                <a:latin typeface="Calibri" panose="020F0502020204030204" pitchFamily="34" charset="0"/>
                <a:ea typeface="Calibri" panose="020F0502020204030204" pitchFamily="34" charset="0"/>
                <a:cs typeface="Calibri" panose="020F0502020204030204" pitchFamily="34" charset="0"/>
              </a:rPr>
              <a:t> Sai Kiran </a:t>
            </a:r>
          </a:p>
          <a:p>
            <a:pPr>
              <a:lnSpc>
                <a:spcPct val="150000"/>
              </a:lnSpc>
            </a:pPr>
            <a:r>
              <a:rPr lang="en-IN" sz="2000" dirty="0">
                <a:latin typeface="Calibri" panose="020F0502020204030204" pitchFamily="34" charset="0"/>
                <a:ea typeface="Calibri" panose="020F0502020204030204" pitchFamily="34" charset="0"/>
                <a:cs typeface="Calibri" panose="020F0502020204030204" pitchFamily="34" charset="0"/>
              </a:rPr>
              <a:t>20P35A0505 - </a:t>
            </a:r>
            <a:r>
              <a:rPr lang="en-IN" sz="2000" dirty="0" err="1">
                <a:effectLst/>
                <a:latin typeface="Calibri" panose="020F0502020204030204" pitchFamily="34" charset="0"/>
                <a:ea typeface="Calibri" panose="020F0502020204030204" pitchFamily="34" charset="0"/>
                <a:cs typeface="Calibri" panose="020F0502020204030204" pitchFamily="34" charset="0"/>
              </a:rPr>
              <a:t>Kondapalli</a:t>
            </a:r>
            <a:r>
              <a:rPr lang="en-IN" sz="2000" dirty="0">
                <a:effectLst/>
                <a:latin typeface="Calibri" panose="020F0502020204030204" pitchFamily="34" charset="0"/>
                <a:ea typeface="Calibri" panose="020F0502020204030204" pitchFamily="34" charset="0"/>
                <a:cs typeface="Calibri" panose="020F0502020204030204" pitchFamily="34" charset="0"/>
              </a:rPr>
              <a:t> Verra Ganesh  </a:t>
            </a:r>
            <a:endParaRPr lang="en-US" sz="2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659A834-A872-B6B9-D5CB-36C68E359A6D}"/>
              </a:ext>
            </a:extLst>
          </p:cNvPr>
          <p:cNvSpPr txBox="1"/>
          <p:nvPr/>
        </p:nvSpPr>
        <p:spPr>
          <a:xfrm>
            <a:off x="7596441" y="4165219"/>
            <a:ext cx="3195145" cy="1754326"/>
          </a:xfrm>
          <a:prstGeom prst="rect">
            <a:avLst/>
          </a:prstGeom>
          <a:noFill/>
        </p:spPr>
        <p:txBody>
          <a:bodyPr wrap="square" rtlCol="0">
            <a:spAutoFit/>
          </a:bodyPr>
          <a:lstStyle/>
          <a:p>
            <a:r>
              <a:rPr lang="en-US" dirty="0"/>
              <a:t>Guide:</a:t>
            </a:r>
          </a:p>
          <a:p>
            <a:r>
              <a:rPr lang="en-US" dirty="0"/>
              <a:t>Mr. Ch. S.V.V.S.N. </a:t>
            </a:r>
            <a:r>
              <a:rPr lang="en-US" dirty="0" err="1"/>
              <a:t>Murty</a:t>
            </a:r>
            <a:r>
              <a:rPr lang="en-US" dirty="0"/>
              <a:t>,</a:t>
            </a:r>
          </a:p>
          <a:p>
            <a:r>
              <a:rPr lang="en-US" dirty="0"/>
              <a:t> M. Tech, (Ph.D.)</a:t>
            </a:r>
          </a:p>
          <a:p>
            <a:r>
              <a:rPr lang="en-US" dirty="0"/>
              <a:t>Associate Professor</a:t>
            </a:r>
          </a:p>
          <a:p>
            <a:r>
              <a:rPr lang="en-US" dirty="0"/>
              <a:t>Computer Science and Engineering</a:t>
            </a:r>
          </a:p>
        </p:txBody>
      </p:sp>
      <p:pic>
        <p:nvPicPr>
          <p:cNvPr id="2" name="Picture 1">
            <a:extLst>
              <a:ext uri="{FF2B5EF4-FFF2-40B4-BE49-F238E27FC236}">
                <a16:creationId xmlns:a16="http://schemas.microsoft.com/office/drawing/2014/main" id="{5DDECA1A-CCA5-2555-0EA0-97B32367D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15" y="215803"/>
            <a:ext cx="1661251" cy="852958"/>
          </a:xfrm>
          <a:prstGeom prst="rect">
            <a:avLst/>
          </a:prstGeom>
        </p:spPr>
      </p:pic>
      <p:sp>
        <p:nvSpPr>
          <p:cNvPr id="4" name="Rectangle 3"/>
          <p:cNvSpPr/>
          <p:nvPr/>
        </p:nvSpPr>
        <p:spPr>
          <a:xfrm>
            <a:off x="105101" y="6550223"/>
            <a:ext cx="6096000" cy="307777"/>
          </a:xfrm>
          <a:prstGeom prst="rect">
            <a:avLst/>
          </a:prstGeom>
        </p:spPr>
        <p:txBody>
          <a:bodyPr>
            <a:spAutoFit/>
          </a:bodyPr>
          <a:lstStyle/>
          <a:p>
            <a:pPr algn="ct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WhatsApp group chat analysis and prediction using naïve </a:t>
            </a:r>
            <a:r>
              <a:rPr lang="en-US" sz="1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bayes</a:t>
            </a: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classification</a:t>
            </a: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925571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24C6129-1514-6315-5DAE-06A961E8E7B5}"/>
              </a:ext>
            </a:extLst>
          </p:cNvPr>
          <p:cNvSpPr txBox="1"/>
          <p:nvPr/>
        </p:nvSpPr>
        <p:spPr>
          <a:xfrm>
            <a:off x="2324232" y="3241898"/>
            <a:ext cx="7753739" cy="467885"/>
          </a:xfrm>
          <a:prstGeom prst="rect">
            <a:avLst/>
          </a:prstGeom>
          <a:noFill/>
        </p:spPr>
        <p:txBody>
          <a:bodyPr wrap="square">
            <a:spAutoFit/>
          </a:bodyPr>
          <a:lstStyle/>
          <a:p>
            <a:pPr algn="ctr">
              <a:lnSpc>
                <a:spcPct val="107000"/>
              </a:lnSpc>
              <a:spcBef>
                <a:spcPts val="200"/>
              </a:spcBef>
            </a:pPr>
            <a:endParaRPr lang="en-GB" sz="2400" b="1" dirty="0">
              <a:effectLst/>
              <a:latin typeface="Arial Black" panose="020B0A04020102020204" pitchFamily="34"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40ABE24-9E0E-5AE2-9862-B3737D8C7F66}"/>
              </a:ext>
            </a:extLst>
          </p:cNvPr>
          <p:cNvSpPr txBox="1"/>
          <p:nvPr/>
        </p:nvSpPr>
        <p:spPr>
          <a:xfrm>
            <a:off x="421551" y="168439"/>
            <a:ext cx="8205690" cy="819007"/>
          </a:xfrm>
          <a:prstGeom prst="rect">
            <a:avLst/>
          </a:prstGeom>
          <a:noFill/>
        </p:spPr>
        <p:txBody>
          <a:bodyPr wrap="square">
            <a:spAutoFit/>
          </a:bodyPr>
          <a:lstStyle/>
          <a:p>
            <a:pPr algn="ctr">
              <a:lnSpc>
                <a:spcPct val="107000"/>
              </a:lnSpc>
              <a:spcBef>
                <a:spcPts val="1200"/>
              </a:spcBef>
            </a:pPr>
            <a:r>
              <a:rPr lang="en-GB" b="1" kern="0"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Aditya College Of Engineering And Technology</a:t>
            </a:r>
            <a:endParaRPr lang="en-GB" b="1" kern="0" dirty="0">
              <a:solidFill>
                <a:srgbClr val="00B0F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Bef>
                <a:spcPts val="1200"/>
              </a:spcBef>
            </a:pPr>
            <a:endParaRPr lang="en-GB" b="1" kern="0" dirty="0">
              <a:solidFill>
                <a:srgbClr val="FFFF0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3CAB0EE-D4EA-6C21-FCBA-C32729D006D6}"/>
              </a:ext>
            </a:extLst>
          </p:cNvPr>
          <p:cNvSpPr txBox="1"/>
          <p:nvPr/>
        </p:nvSpPr>
        <p:spPr>
          <a:xfrm>
            <a:off x="1471448" y="4320002"/>
            <a:ext cx="5234152" cy="506292"/>
          </a:xfrm>
          <a:prstGeom prst="rect">
            <a:avLst/>
          </a:prstGeom>
          <a:noFill/>
        </p:spPr>
        <p:txBody>
          <a:bodyPr wrap="square" rtlCol="0">
            <a:spAutoFit/>
          </a:bodyPr>
          <a:lstStyle/>
          <a:p>
            <a:pPr>
              <a:lnSpc>
                <a:spcPct val="150000"/>
              </a:lnSpc>
            </a:pPr>
            <a:endParaRPr lang="en-US" sz="2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659A834-A872-B6B9-D5CB-36C68E359A6D}"/>
              </a:ext>
            </a:extLst>
          </p:cNvPr>
          <p:cNvSpPr txBox="1"/>
          <p:nvPr/>
        </p:nvSpPr>
        <p:spPr>
          <a:xfrm>
            <a:off x="7629894" y="4320002"/>
            <a:ext cx="3195145" cy="369332"/>
          </a:xfrm>
          <a:prstGeom prst="rect">
            <a:avLst/>
          </a:prstGeom>
          <a:noFill/>
        </p:spPr>
        <p:txBody>
          <a:bodyPr wrap="square" rtlCol="0">
            <a:spAutoFit/>
          </a:bodyPr>
          <a:lstStyle/>
          <a:p>
            <a:endParaRPr lang="en-US" dirty="0"/>
          </a:p>
        </p:txBody>
      </p:sp>
      <p:pic>
        <p:nvPicPr>
          <p:cNvPr id="2" name="Picture 1">
            <a:extLst>
              <a:ext uri="{FF2B5EF4-FFF2-40B4-BE49-F238E27FC236}">
                <a16:creationId xmlns:a16="http://schemas.microsoft.com/office/drawing/2014/main" id="{5DDECA1A-CCA5-2555-0EA0-97B32367D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15" y="215803"/>
            <a:ext cx="1661251" cy="852958"/>
          </a:xfrm>
          <a:prstGeom prst="rect">
            <a:avLst/>
          </a:prstGeom>
        </p:spPr>
      </p:pic>
      <p:sp>
        <p:nvSpPr>
          <p:cNvPr id="4" name="Rectangle 3"/>
          <p:cNvSpPr/>
          <p:nvPr/>
        </p:nvSpPr>
        <p:spPr>
          <a:xfrm>
            <a:off x="731329" y="1330111"/>
            <a:ext cx="6096000" cy="5078313"/>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SYSTEM DESIGN:</a:t>
            </a:r>
          </a:p>
          <a:p>
            <a:endParaRPr lang="en-US" dirty="0"/>
          </a:p>
          <a:p>
            <a:pPr indent="266700" algn="just">
              <a:lnSpc>
                <a:spcPct val="150000"/>
              </a:lnSpc>
            </a:pPr>
            <a:r>
              <a:rPr lang="en-US" sz="1600" dirty="0"/>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Admin actor is administrator of the system who collects the datasets and upload to the system for creating all kind of models for sentiment analysis and language detection.</a:t>
            </a:r>
          </a:p>
          <a:p>
            <a:pPr indent="266700" algn="just">
              <a:lnSpc>
                <a:spcPct val="150000"/>
              </a:lnSpc>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User actor refers to the end user who need some analysis from the application, so he/she decides to feed the system with proper format 	</a:t>
            </a:r>
          </a:p>
          <a:p>
            <a:pPr indent="266700" algn="just">
              <a:lnSpc>
                <a:spcPct val="150000"/>
              </a:lnSpc>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System is another actor which is doing all kind of internal working for the chat analysis applying algorithm and build in methods and giving the outputs. Each actors have some use cases relevant to the projects. Those use cases are as followed.</a:t>
            </a:r>
            <a:endParaRPr lang="en-US" dirty="0">
              <a:latin typeface="Times New Roman" panose="02020603050405020304" pitchFamily="18" charset="0"/>
              <a:cs typeface="Times New Roman" panose="02020603050405020304" pitchFamily="18" charset="0"/>
            </a:endParaRPr>
          </a:p>
        </p:txBody>
      </p:sp>
      <p:pic>
        <p:nvPicPr>
          <p:cNvPr id="10" name="Picture 2">
            <a:extLst>
              <a:ext uri="{FF2B5EF4-FFF2-40B4-BE49-F238E27FC236}">
                <a16:creationId xmlns:a16="http://schemas.microsoft.com/office/drawing/2014/main" id="{EEAA4FA5-7DA7-1055-E98E-E90733E1E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4275" y="1068761"/>
            <a:ext cx="5168900"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8627774" y="5722588"/>
            <a:ext cx="204414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Use case diagram</a:t>
            </a:r>
          </a:p>
        </p:txBody>
      </p:sp>
      <p:sp>
        <p:nvSpPr>
          <p:cNvPr id="6" name="Rectangle 5"/>
          <p:cNvSpPr/>
          <p:nvPr/>
        </p:nvSpPr>
        <p:spPr>
          <a:xfrm>
            <a:off x="105101" y="6550223"/>
            <a:ext cx="6096000" cy="307777"/>
          </a:xfrm>
          <a:prstGeom prst="rect">
            <a:avLst/>
          </a:prstGeom>
        </p:spPr>
        <p:txBody>
          <a:bodyPr>
            <a:spAutoFit/>
          </a:bodyPr>
          <a:lstStyle/>
          <a:p>
            <a:pPr algn="ct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WhatsApp group chat analysis and prediction using naïve </a:t>
            </a:r>
            <a:r>
              <a:rPr lang="en-US" sz="1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bayes</a:t>
            </a: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classification</a:t>
            </a: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037736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24C6129-1514-6315-5DAE-06A961E8E7B5}"/>
              </a:ext>
            </a:extLst>
          </p:cNvPr>
          <p:cNvSpPr txBox="1"/>
          <p:nvPr/>
        </p:nvSpPr>
        <p:spPr>
          <a:xfrm>
            <a:off x="2324232" y="3241898"/>
            <a:ext cx="7753739" cy="467885"/>
          </a:xfrm>
          <a:prstGeom prst="rect">
            <a:avLst/>
          </a:prstGeom>
          <a:noFill/>
        </p:spPr>
        <p:txBody>
          <a:bodyPr wrap="square">
            <a:spAutoFit/>
          </a:bodyPr>
          <a:lstStyle/>
          <a:p>
            <a:pPr algn="ctr">
              <a:lnSpc>
                <a:spcPct val="107000"/>
              </a:lnSpc>
              <a:spcBef>
                <a:spcPts val="200"/>
              </a:spcBef>
            </a:pPr>
            <a:endParaRPr lang="en-GB" sz="2400" b="1" dirty="0">
              <a:effectLst/>
              <a:latin typeface="Arial Black" panose="020B0A04020102020204" pitchFamily="34"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40ABE24-9E0E-5AE2-9862-B3737D8C7F66}"/>
              </a:ext>
            </a:extLst>
          </p:cNvPr>
          <p:cNvSpPr txBox="1"/>
          <p:nvPr/>
        </p:nvSpPr>
        <p:spPr>
          <a:xfrm>
            <a:off x="421551" y="168439"/>
            <a:ext cx="8205690" cy="819007"/>
          </a:xfrm>
          <a:prstGeom prst="rect">
            <a:avLst/>
          </a:prstGeom>
          <a:noFill/>
        </p:spPr>
        <p:txBody>
          <a:bodyPr wrap="square">
            <a:spAutoFit/>
          </a:bodyPr>
          <a:lstStyle/>
          <a:p>
            <a:pPr algn="ctr">
              <a:lnSpc>
                <a:spcPct val="107000"/>
              </a:lnSpc>
              <a:spcBef>
                <a:spcPts val="1200"/>
              </a:spcBef>
            </a:pPr>
            <a:r>
              <a:rPr lang="en-GB" b="1" kern="0"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Aditya College Of Engineering And Technology</a:t>
            </a:r>
            <a:endParaRPr lang="en-GB" b="1" kern="0" dirty="0">
              <a:solidFill>
                <a:srgbClr val="00B0F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Bef>
                <a:spcPts val="1200"/>
              </a:spcBef>
            </a:pPr>
            <a:endParaRPr lang="en-GB" b="1" kern="0" dirty="0">
              <a:solidFill>
                <a:srgbClr val="FFFF0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3CAB0EE-D4EA-6C21-FCBA-C32729D006D6}"/>
              </a:ext>
            </a:extLst>
          </p:cNvPr>
          <p:cNvSpPr txBox="1"/>
          <p:nvPr/>
        </p:nvSpPr>
        <p:spPr>
          <a:xfrm>
            <a:off x="1040524" y="1939443"/>
            <a:ext cx="5234152" cy="4139595"/>
          </a:xfrm>
          <a:prstGeom prst="rect">
            <a:avLst/>
          </a:prstGeom>
          <a:noFill/>
        </p:spPr>
        <p:txBody>
          <a:bodyPr wrap="square" rtlCol="0">
            <a:spAutoFit/>
          </a:bodyPr>
          <a:lstStyle/>
          <a:p>
            <a:pPr indent="457200" algn="just">
              <a:lnSpc>
                <a:spcPct val="150000"/>
              </a:lnSpc>
            </a:pPr>
            <a:r>
              <a:rPr lang="en-US" dirty="0">
                <a:effectLst/>
                <a:latin typeface="Times New Roman" panose="02020603050405020304" pitchFamily="18" charset="0"/>
                <a:ea typeface="Times New Roman" panose="02020603050405020304" pitchFamily="18" charset="0"/>
              </a:rPr>
              <a:t>Here our project has mainly three purposes which are Chat statistical analysis, Sentimental Analysis and Language detection. So, the three subsystems here are Statistical Analyze, Sentiment Analyze and Language Detection. For sentiment analyze mainly we are using </a:t>
            </a:r>
            <a:r>
              <a:rPr lang="en-US" dirty="0" err="1">
                <a:effectLst/>
                <a:latin typeface="Times New Roman" panose="02020603050405020304" pitchFamily="18" charset="0"/>
                <a:ea typeface="Times New Roman" panose="02020603050405020304" pitchFamily="18" charset="0"/>
              </a:rPr>
              <a:t>vectorization</a:t>
            </a:r>
            <a:r>
              <a:rPr lang="en-US" dirty="0">
                <a:effectLst/>
                <a:latin typeface="Times New Roman" panose="02020603050405020304" pitchFamily="18" charset="0"/>
                <a:ea typeface="Times New Roman" panose="02020603050405020304" pitchFamily="18" charset="0"/>
              </a:rPr>
              <a:t>. We are getting all kind of output a report with all kind of analysis results and visualizations graphs. A pictorial representation of subsystems as followed.</a:t>
            </a:r>
          </a:p>
          <a:p>
            <a:endParaRPr lang="en-US" sz="2000" dirty="0"/>
          </a:p>
        </p:txBody>
      </p:sp>
      <p:sp>
        <p:nvSpPr>
          <p:cNvPr id="11" name="TextBox 10">
            <a:extLst>
              <a:ext uri="{FF2B5EF4-FFF2-40B4-BE49-F238E27FC236}">
                <a16:creationId xmlns:a16="http://schemas.microsoft.com/office/drawing/2014/main" id="{8659A834-A872-B6B9-D5CB-36C68E359A6D}"/>
              </a:ext>
            </a:extLst>
          </p:cNvPr>
          <p:cNvSpPr txBox="1"/>
          <p:nvPr/>
        </p:nvSpPr>
        <p:spPr>
          <a:xfrm>
            <a:off x="7629894" y="4320002"/>
            <a:ext cx="3195145" cy="369332"/>
          </a:xfrm>
          <a:prstGeom prst="rect">
            <a:avLst/>
          </a:prstGeom>
          <a:noFill/>
        </p:spPr>
        <p:txBody>
          <a:bodyPr wrap="square" rtlCol="0">
            <a:spAutoFit/>
          </a:bodyPr>
          <a:lstStyle/>
          <a:p>
            <a:endParaRPr lang="en-US" dirty="0"/>
          </a:p>
        </p:txBody>
      </p:sp>
      <p:pic>
        <p:nvPicPr>
          <p:cNvPr id="2" name="Picture 1">
            <a:extLst>
              <a:ext uri="{FF2B5EF4-FFF2-40B4-BE49-F238E27FC236}">
                <a16:creationId xmlns:a16="http://schemas.microsoft.com/office/drawing/2014/main" id="{5DDECA1A-CCA5-2555-0EA0-97B32367D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15" y="215803"/>
            <a:ext cx="1661251" cy="852958"/>
          </a:xfrm>
          <a:prstGeom prst="rect">
            <a:avLst/>
          </a:prstGeom>
        </p:spPr>
      </p:pic>
      <p:sp>
        <p:nvSpPr>
          <p:cNvPr id="5" name="Rectangle 4"/>
          <p:cNvSpPr/>
          <p:nvPr/>
        </p:nvSpPr>
        <p:spPr>
          <a:xfrm>
            <a:off x="1040524" y="1293112"/>
            <a:ext cx="6096000" cy="646331"/>
          </a:xfrm>
          <a:prstGeom prst="rect">
            <a:avLst/>
          </a:prstGeom>
        </p:spPr>
        <p:txBody>
          <a:bodyPr>
            <a:spAutoFit/>
          </a:bodyPr>
          <a:lstStyle/>
          <a:p>
            <a:r>
              <a:rPr lang="en-US" sz="3600" b="1" dirty="0">
                <a:effectLst/>
                <a:latin typeface="Times New Roman" panose="02020603050405020304" pitchFamily="18" charset="0"/>
                <a:ea typeface="Times New Roman" panose="02020603050405020304" pitchFamily="18" charset="0"/>
              </a:rPr>
              <a:t>SUBSYSTEMS</a:t>
            </a:r>
          </a:p>
        </p:txBody>
      </p:sp>
      <p:pic>
        <p:nvPicPr>
          <p:cNvPr id="10" name="Picture 2">
            <a:extLst>
              <a:ext uri="{FF2B5EF4-FFF2-40B4-BE49-F238E27FC236}">
                <a16:creationId xmlns:a16="http://schemas.microsoft.com/office/drawing/2014/main" id="{CF9082F1-9F66-97B2-01D2-045E3CD5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8827" y="987446"/>
            <a:ext cx="4552047" cy="498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05101" y="6550223"/>
            <a:ext cx="6096000" cy="307777"/>
          </a:xfrm>
          <a:prstGeom prst="rect">
            <a:avLst/>
          </a:prstGeom>
        </p:spPr>
        <p:txBody>
          <a:bodyPr>
            <a:spAutoFit/>
          </a:bodyPr>
          <a:lstStyle/>
          <a:p>
            <a:pPr algn="ct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WhatsApp group chat analysis and prediction using naïve </a:t>
            </a:r>
            <a:r>
              <a:rPr lang="en-US" sz="1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bayes</a:t>
            </a: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classification</a:t>
            </a: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654087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24C6129-1514-6315-5DAE-06A961E8E7B5}"/>
              </a:ext>
            </a:extLst>
          </p:cNvPr>
          <p:cNvSpPr txBox="1"/>
          <p:nvPr/>
        </p:nvSpPr>
        <p:spPr>
          <a:xfrm>
            <a:off x="5712178" y="5821447"/>
            <a:ext cx="4229674" cy="467885"/>
          </a:xfrm>
          <a:prstGeom prst="rect">
            <a:avLst/>
          </a:prstGeom>
          <a:noFill/>
        </p:spPr>
        <p:txBody>
          <a:bodyPr wrap="square">
            <a:spAutoFit/>
          </a:bodyPr>
          <a:lstStyle/>
          <a:p>
            <a:pPr algn="ctr">
              <a:lnSpc>
                <a:spcPct val="107000"/>
              </a:lnSpc>
              <a:spcBef>
                <a:spcPts val="200"/>
              </a:spcBef>
            </a:pPr>
            <a:endParaRPr lang="en-GB" sz="2400" b="1" dirty="0">
              <a:effectLst/>
              <a:latin typeface="Arial Black" panose="020B0A04020102020204" pitchFamily="34"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40ABE24-9E0E-5AE2-9862-B3737D8C7F66}"/>
              </a:ext>
            </a:extLst>
          </p:cNvPr>
          <p:cNvSpPr txBox="1"/>
          <p:nvPr/>
        </p:nvSpPr>
        <p:spPr>
          <a:xfrm>
            <a:off x="421551" y="168439"/>
            <a:ext cx="8205690" cy="819007"/>
          </a:xfrm>
          <a:prstGeom prst="rect">
            <a:avLst/>
          </a:prstGeom>
          <a:noFill/>
        </p:spPr>
        <p:txBody>
          <a:bodyPr wrap="square">
            <a:spAutoFit/>
          </a:bodyPr>
          <a:lstStyle/>
          <a:p>
            <a:pPr algn="ctr">
              <a:lnSpc>
                <a:spcPct val="107000"/>
              </a:lnSpc>
              <a:spcBef>
                <a:spcPts val="1200"/>
              </a:spcBef>
            </a:pPr>
            <a:r>
              <a:rPr lang="en-GB" b="1" kern="0"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Aditya College Of Engineering And Technology</a:t>
            </a:r>
            <a:endParaRPr lang="en-GB" b="1" kern="0" dirty="0">
              <a:solidFill>
                <a:srgbClr val="00B0F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Bef>
                <a:spcPts val="1200"/>
              </a:spcBef>
            </a:pPr>
            <a:endParaRPr lang="en-GB" b="1" kern="0" dirty="0">
              <a:solidFill>
                <a:srgbClr val="FFFF0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3CAB0EE-D4EA-6C21-FCBA-C32729D006D6}"/>
              </a:ext>
            </a:extLst>
          </p:cNvPr>
          <p:cNvSpPr txBox="1"/>
          <p:nvPr/>
        </p:nvSpPr>
        <p:spPr>
          <a:xfrm>
            <a:off x="1471448" y="4320002"/>
            <a:ext cx="5234152" cy="506292"/>
          </a:xfrm>
          <a:prstGeom prst="rect">
            <a:avLst/>
          </a:prstGeom>
          <a:noFill/>
        </p:spPr>
        <p:txBody>
          <a:bodyPr wrap="square" rtlCol="0">
            <a:spAutoFit/>
          </a:bodyPr>
          <a:lstStyle/>
          <a:p>
            <a:pPr>
              <a:lnSpc>
                <a:spcPct val="150000"/>
              </a:lnSpc>
            </a:pPr>
            <a:endParaRPr lang="en-US" sz="2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659A834-A872-B6B9-D5CB-36C68E359A6D}"/>
              </a:ext>
            </a:extLst>
          </p:cNvPr>
          <p:cNvSpPr txBox="1"/>
          <p:nvPr/>
        </p:nvSpPr>
        <p:spPr>
          <a:xfrm>
            <a:off x="7629894" y="4320002"/>
            <a:ext cx="3195145" cy="369332"/>
          </a:xfrm>
          <a:prstGeom prst="rect">
            <a:avLst/>
          </a:prstGeom>
          <a:noFill/>
        </p:spPr>
        <p:txBody>
          <a:bodyPr wrap="square" rtlCol="0">
            <a:spAutoFit/>
          </a:bodyPr>
          <a:lstStyle/>
          <a:p>
            <a:endParaRPr lang="en-US" dirty="0"/>
          </a:p>
        </p:txBody>
      </p:sp>
      <p:pic>
        <p:nvPicPr>
          <p:cNvPr id="2" name="Picture 1">
            <a:extLst>
              <a:ext uri="{FF2B5EF4-FFF2-40B4-BE49-F238E27FC236}">
                <a16:creationId xmlns:a16="http://schemas.microsoft.com/office/drawing/2014/main" id="{5DDECA1A-CCA5-2555-0EA0-97B32367D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15" y="215803"/>
            <a:ext cx="1661251" cy="852958"/>
          </a:xfrm>
          <a:prstGeom prst="rect">
            <a:avLst/>
          </a:prstGeom>
        </p:spPr>
      </p:pic>
      <p:sp>
        <p:nvSpPr>
          <p:cNvPr id="4" name="Rectangle 3"/>
          <p:cNvSpPr/>
          <p:nvPr/>
        </p:nvSpPr>
        <p:spPr>
          <a:xfrm>
            <a:off x="760248" y="1838731"/>
            <a:ext cx="4951930" cy="4524315"/>
          </a:xfrm>
          <a:prstGeom prst="rect">
            <a:avLst/>
          </a:prstGeom>
        </p:spPr>
        <p:txBody>
          <a:bodyPr wrap="square">
            <a:spAutoFit/>
          </a:bodyPr>
          <a:lstStyle/>
          <a:p>
            <a:pPr marL="342900" marR="0" lvl="0" indent="-342900" algn="just">
              <a:lnSpc>
                <a:spcPct val="150000"/>
              </a:lnSpc>
              <a:spcBef>
                <a:spcPts val="0"/>
              </a:spcBef>
              <a:spcAft>
                <a:spcPts val="0"/>
              </a:spcAft>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Data Preprocessing :- To preprocess WhatsApp Data</a:t>
            </a:r>
          </a:p>
          <a:p>
            <a:pPr marL="342900" marR="0" lvl="0" indent="-342900" algn="just">
              <a:lnSpc>
                <a:spcPct val="150000"/>
              </a:lnSpc>
              <a:spcBef>
                <a:spcPts val="0"/>
              </a:spcBef>
              <a:spcAft>
                <a:spcPts val="0"/>
              </a:spcAft>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Statistics Of Chats:- To analyze data statistically</a:t>
            </a:r>
          </a:p>
          <a:p>
            <a:pPr marL="342900" marR="0" lvl="0" indent="-342900" algn="just">
              <a:lnSpc>
                <a:spcPct val="150000"/>
              </a:lnSpc>
              <a:spcBef>
                <a:spcPts val="0"/>
              </a:spcBef>
              <a:spcAft>
                <a:spcPts val="0"/>
              </a:spcAft>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Language Model:- To create language detection model</a:t>
            </a:r>
          </a:p>
          <a:p>
            <a:pPr marL="342900" marR="0" lvl="0" indent="-342900" algn="just">
              <a:lnSpc>
                <a:spcPct val="150000"/>
              </a:lnSpc>
              <a:spcBef>
                <a:spcPts val="0"/>
              </a:spcBef>
              <a:spcAft>
                <a:spcPts val="0"/>
              </a:spcAft>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Sentiment Model:- To create sentiment analysis model</a:t>
            </a:r>
          </a:p>
          <a:p>
            <a:pPr marL="342900" marR="0" lvl="0" indent="-342900" algn="just">
              <a:lnSpc>
                <a:spcPct val="150000"/>
              </a:lnSpc>
              <a:spcBef>
                <a:spcPts val="0"/>
              </a:spcBef>
              <a:spcAft>
                <a:spcPts val="0"/>
              </a:spcAft>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Sentiment Of Chat &amp; Language model view to get result</a:t>
            </a:r>
          </a:p>
          <a:p>
            <a:pPr marL="342900" marR="0" lvl="0" indent="-342900" algn="just">
              <a:lnSpc>
                <a:spcPct val="150000"/>
              </a:lnSpc>
              <a:spcBef>
                <a:spcPts val="0"/>
              </a:spcBef>
              <a:spcAft>
                <a:spcPts val="0"/>
              </a:spcAft>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Interface Report to see result</a:t>
            </a:r>
          </a:p>
          <a:p>
            <a:endParaRPr lang="en-US" dirty="0"/>
          </a:p>
        </p:txBody>
      </p:sp>
      <p:sp>
        <p:nvSpPr>
          <p:cNvPr id="5" name="Rectangle 4"/>
          <p:cNvSpPr/>
          <p:nvPr/>
        </p:nvSpPr>
        <p:spPr>
          <a:xfrm>
            <a:off x="760248" y="1152780"/>
            <a:ext cx="2749471" cy="646331"/>
          </a:xfrm>
          <a:prstGeom prst="rect">
            <a:avLst/>
          </a:prstGeom>
        </p:spPr>
        <p:txBody>
          <a:bodyPr wrap="none">
            <a:spAutoFit/>
          </a:bodyPr>
          <a:lstStyle/>
          <a:p>
            <a:r>
              <a:rPr lang="en-US" sz="3600" b="1" dirty="0">
                <a:effectLst/>
                <a:latin typeface="Times New Roman" panose="02020603050405020304" pitchFamily="18" charset="0"/>
                <a:ea typeface="Times New Roman" panose="02020603050405020304" pitchFamily="18" charset="0"/>
              </a:rPr>
              <a:t>DIAGRAMS</a:t>
            </a:r>
            <a:endParaRPr lang="en-US" sz="3600" dirty="0"/>
          </a:p>
        </p:txBody>
      </p:sp>
      <p:pic>
        <p:nvPicPr>
          <p:cNvPr id="10" name="Picture 2">
            <a:extLst>
              <a:ext uri="{FF2B5EF4-FFF2-40B4-BE49-F238E27FC236}">
                <a16:creationId xmlns:a16="http://schemas.microsoft.com/office/drawing/2014/main" id="{A582A578-BF0C-9BB6-5841-DA9889488662}"/>
              </a:ext>
            </a:extLst>
          </p:cNvPr>
          <p:cNvPicPr>
            <a:picLocks noChangeAspect="1" noChangeArrowheads="1"/>
          </p:cNvPicPr>
          <p:nvPr/>
        </p:nvPicPr>
        <p:blipFill>
          <a:blip r:embed="rId3"/>
          <a:srcRect/>
          <a:stretch/>
        </p:blipFill>
        <p:spPr bwMode="auto">
          <a:xfrm>
            <a:off x="6120226" y="1068761"/>
            <a:ext cx="5871767" cy="452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8325679" y="5735372"/>
            <a:ext cx="6096000" cy="646331"/>
          </a:xfrm>
          <a:prstGeom prst="rect">
            <a:avLst/>
          </a:prstGeom>
        </p:spPr>
        <p:txBody>
          <a:bodyPr>
            <a:spAutoFit/>
          </a:bodyPr>
          <a:lstStyle/>
          <a:p>
            <a:r>
              <a:rPr lang="en-US" dirty="0">
                <a:latin typeface="Times New Roman" panose="02020603050405020304" pitchFamily="18" charset="0"/>
                <a:ea typeface="Times New Roman" panose="02020603050405020304" pitchFamily="18" charset="0"/>
              </a:rPr>
              <a:t>Class Diagram</a:t>
            </a:r>
          </a:p>
          <a:p>
            <a:endParaRPr lang="en-US" dirty="0"/>
          </a:p>
        </p:txBody>
      </p:sp>
      <p:sp>
        <p:nvSpPr>
          <p:cNvPr id="12" name="Rectangle 11"/>
          <p:cNvSpPr/>
          <p:nvPr/>
        </p:nvSpPr>
        <p:spPr>
          <a:xfrm>
            <a:off x="89984" y="6552845"/>
            <a:ext cx="6096000" cy="307777"/>
          </a:xfrm>
          <a:prstGeom prst="rect">
            <a:avLst/>
          </a:prstGeom>
        </p:spPr>
        <p:txBody>
          <a:bodyPr>
            <a:spAutoFit/>
          </a:bodyPr>
          <a:lstStyle/>
          <a:p>
            <a:pPr algn="ct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WhatsApp group chat analysis and prediction using naïve </a:t>
            </a:r>
            <a:r>
              <a:rPr lang="en-US" sz="1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bayes</a:t>
            </a: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classification</a:t>
            </a: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793021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24C6129-1514-6315-5DAE-06A961E8E7B5}"/>
              </a:ext>
            </a:extLst>
          </p:cNvPr>
          <p:cNvSpPr txBox="1"/>
          <p:nvPr/>
        </p:nvSpPr>
        <p:spPr>
          <a:xfrm>
            <a:off x="2324232" y="3241898"/>
            <a:ext cx="7753739" cy="467885"/>
          </a:xfrm>
          <a:prstGeom prst="rect">
            <a:avLst/>
          </a:prstGeom>
          <a:noFill/>
        </p:spPr>
        <p:txBody>
          <a:bodyPr wrap="square">
            <a:spAutoFit/>
          </a:bodyPr>
          <a:lstStyle/>
          <a:p>
            <a:pPr algn="ctr">
              <a:lnSpc>
                <a:spcPct val="107000"/>
              </a:lnSpc>
              <a:spcBef>
                <a:spcPts val="200"/>
              </a:spcBef>
            </a:pPr>
            <a:endParaRPr lang="en-GB" sz="2400" b="1" dirty="0">
              <a:effectLst/>
              <a:latin typeface="Arial Black" panose="020B0A04020102020204" pitchFamily="34"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40ABE24-9E0E-5AE2-9862-B3737D8C7F66}"/>
              </a:ext>
            </a:extLst>
          </p:cNvPr>
          <p:cNvSpPr txBox="1"/>
          <p:nvPr/>
        </p:nvSpPr>
        <p:spPr>
          <a:xfrm>
            <a:off x="421551" y="168439"/>
            <a:ext cx="8205690" cy="819007"/>
          </a:xfrm>
          <a:prstGeom prst="rect">
            <a:avLst/>
          </a:prstGeom>
          <a:noFill/>
        </p:spPr>
        <p:txBody>
          <a:bodyPr wrap="square">
            <a:spAutoFit/>
          </a:bodyPr>
          <a:lstStyle/>
          <a:p>
            <a:pPr algn="ctr">
              <a:lnSpc>
                <a:spcPct val="107000"/>
              </a:lnSpc>
              <a:spcBef>
                <a:spcPts val="1200"/>
              </a:spcBef>
            </a:pPr>
            <a:r>
              <a:rPr lang="en-GB" b="1" kern="0"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Aditya College Of Engineering And Technology</a:t>
            </a:r>
            <a:endParaRPr lang="en-GB" b="1" kern="0" dirty="0">
              <a:solidFill>
                <a:srgbClr val="00B0F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Bef>
                <a:spcPts val="1200"/>
              </a:spcBef>
            </a:pPr>
            <a:endParaRPr lang="en-GB" b="1" kern="0" dirty="0">
              <a:solidFill>
                <a:srgbClr val="FFFF0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3CAB0EE-D4EA-6C21-FCBA-C32729D006D6}"/>
              </a:ext>
            </a:extLst>
          </p:cNvPr>
          <p:cNvSpPr txBox="1"/>
          <p:nvPr/>
        </p:nvSpPr>
        <p:spPr>
          <a:xfrm>
            <a:off x="1471448" y="4320002"/>
            <a:ext cx="5234152" cy="506292"/>
          </a:xfrm>
          <a:prstGeom prst="rect">
            <a:avLst/>
          </a:prstGeom>
          <a:noFill/>
        </p:spPr>
        <p:txBody>
          <a:bodyPr wrap="square" rtlCol="0">
            <a:spAutoFit/>
          </a:bodyPr>
          <a:lstStyle/>
          <a:p>
            <a:pPr>
              <a:lnSpc>
                <a:spcPct val="150000"/>
              </a:lnSpc>
            </a:pPr>
            <a:endParaRPr lang="en-US" sz="2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659A834-A872-B6B9-D5CB-36C68E359A6D}"/>
              </a:ext>
            </a:extLst>
          </p:cNvPr>
          <p:cNvSpPr txBox="1"/>
          <p:nvPr/>
        </p:nvSpPr>
        <p:spPr>
          <a:xfrm>
            <a:off x="7629894" y="4320002"/>
            <a:ext cx="3195145" cy="369332"/>
          </a:xfrm>
          <a:prstGeom prst="rect">
            <a:avLst/>
          </a:prstGeom>
          <a:noFill/>
        </p:spPr>
        <p:txBody>
          <a:bodyPr wrap="square" rtlCol="0">
            <a:spAutoFit/>
          </a:bodyPr>
          <a:lstStyle/>
          <a:p>
            <a:endParaRPr lang="en-US" dirty="0"/>
          </a:p>
        </p:txBody>
      </p:sp>
      <p:pic>
        <p:nvPicPr>
          <p:cNvPr id="2" name="Picture 1">
            <a:extLst>
              <a:ext uri="{FF2B5EF4-FFF2-40B4-BE49-F238E27FC236}">
                <a16:creationId xmlns:a16="http://schemas.microsoft.com/office/drawing/2014/main" id="{5DDECA1A-CCA5-2555-0EA0-97B32367D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15" y="215803"/>
            <a:ext cx="1661251" cy="852958"/>
          </a:xfrm>
          <a:prstGeom prst="rect">
            <a:avLst/>
          </a:prstGeom>
        </p:spPr>
      </p:pic>
      <p:sp>
        <p:nvSpPr>
          <p:cNvPr id="4" name="Rectangle 3"/>
          <p:cNvSpPr/>
          <p:nvPr/>
        </p:nvSpPr>
        <p:spPr>
          <a:xfrm>
            <a:off x="1146340" y="1293112"/>
            <a:ext cx="2749471" cy="646331"/>
          </a:xfrm>
          <a:prstGeom prst="rect">
            <a:avLst/>
          </a:prstGeom>
        </p:spPr>
        <p:txBody>
          <a:bodyPr wrap="none">
            <a:spAutoFit/>
          </a:bodyPr>
          <a:lstStyle/>
          <a:p>
            <a:r>
              <a:rPr lang="en-US" sz="3600" b="1" dirty="0">
                <a:effectLst/>
                <a:latin typeface="Times New Roman" panose="02020603050405020304" pitchFamily="18" charset="0"/>
                <a:ea typeface="Times New Roman" panose="02020603050405020304" pitchFamily="18" charset="0"/>
              </a:rPr>
              <a:t>DIAGRAMS</a:t>
            </a:r>
            <a:endParaRPr lang="en-US" sz="3600" dirty="0"/>
          </a:p>
        </p:txBody>
      </p:sp>
      <p:pic>
        <p:nvPicPr>
          <p:cNvPr id="10" name="Picture 2">
            <a:extLst>
              <a:ext uri="{FF2B5EF4-FFF2-40B4-BE49-F238E27FC236}">
                <a16:creationId xmlns:a16="http://schemas.microsoft.com/office/drawing/2014/main" id="{B608658D-36B5-A683-7506-B538930E3E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717" y="2429218"/>
            <a:ext cx="5978187" cy="286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a:extLst>
              <a:ext uri="{FF2B5EF4-FFF2-40B4-BE49-F238E27FC236}">
                <a16:creationId xmlns:a16="http://schemas.microsoft.com/office/drawing/2014/main" id="{D17A59B3-2F8A-0684-A5A7-B41C20E86B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4242" y="830016"/>
            <a:ext cx="2928544" cy="534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705678" y="5346373"/>
            <a:ext cx="215956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Sequence Diagram</a:t>
            </a:r>
          </a:p>
        </p:txBody>
      </p:sp>
      <p:sp>
        <p:nvSpPr>
          <p:cNvPr id="6" name="Rectangle 5"/>
          <p:cNvSpPr/>
          <p:nvPr/>
        </p:nvSpPr>
        <p:spPr>
          <a:xfrm>
            <a:off x="8567942" y="6168687"/>
            <a:ext cx="185178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Activity Diagram</a:t>
            </a:r>
          </a:p>
        </p:txBody>
      </p:sp>
      <p:sp>
        <p:nvSpPr>
          <p:cNvPr id="13" name="Rectangle 12"/>
          <p:cNvSpPr/>
          <p:nvPr/>
        </p:nvSpPr>
        <p:spPr>
          <a:xfrm>
            <a:off x="105101" y="6563189"/>
            <a:ext cx="6096000" cy="307777"/>
          </a:xfrm>
          <a:prstGeom prst="rect">
            <a:avLst/>
          </a:prstGeom>
        </p:spPr>
        <p:txBody>
          <a:bodyPr>
            <a:spAutoFit/>
          </a:bodyPr>
          <a:lstStyle/>
          <a:p>
            <a:pPr algn="ct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WhatsApp group chat analysis and prediction using naïve </a:t>
            </a:r>
            <a:r>
              <a:rPr lang="en-US" sz="1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bayes</a:t>
            </a: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classification</a:t>
            </a: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420475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24C6129-1514-6315-5DAE-06A961E8E7B5}"/>
              </a:ext>
            </a:extLst>
          </p:cNvPr>
          <p:cNvSpPr txBox="1"/>
          <p:nvPr/>
        </p:nvSpPr>
        <p:spPr>
          <a:xfrm>
            <a:off x="2324232" y="3241898"/>
            <a:ext cx="7753739" cy="467885"/>
          </a:xfrm>
          <a:prstGeom prst="rect">
            <a:avLst/>
          </a:prstGeom>
          <a:noFill/>
        </p:spPr>
        <p:txBody>
          <a:bodyPr wrap="square">
            <a:spAutoFit/>
          </a:bodyPr>
          <a:lstStyle/>
          <a:p>
            <a:pPr algn="ctr">
              <a:lnSpc>
                <a:spcPct val="107000"/>
              </a:lnSpc>
              <a:spcBef>
                <a:spcPts val="200"/>
              </a:spcBef>
            </a:pPr>
            <a:endParaRPr lang="en-GB" sz="2400" b="1" dirty="0">
              <a:effectLst/>
              <a:latin typeface="Arial Black" panose="020B0A04020102020204" pitchFamily="34"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40ABE24-9E0E-5AE2-9862-B3737D8C7F66}"/>
              </a:ext>
            </a:extLst>
          </p:cNvPr>
          <p:cNvSpPr txBox="1"/>
          <p:nvPr/>
        </p:nvSpPr>
        <p:spPr>
          <a:xfrm>
            <a:off x="421551" y="168439"/>
            <a:ext cx="8205690" cy="819007"/>
          </a:xfrm>
          <a:prstGeom prst="rect">
            <a:avLst/>
          </a:prstGeom>
          <a:noFill/>
        </p:spPr>
        <p:txBody>
          <a:bodyPr wrap="square">
            <a:spAutoFit/>
          </a:bodyPr>
          <a:lstStyle/>
          <a:p>
            <a:pPr algn="ctr">
              <a:lnSpc>
                <a:spcPct val="107000"/>
              </a:lnSpc>
              <a:spcBef>
                <a:spcPts val="1200"/>
              </a:spcBef>
            </a:pPr>
            <a:r>
              <a:rPr lang="en-GB" b="1" kern="0"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Aditya College Of Engineering And Technology</a:t>
            </a:r>
            <a:endParaRPr lang="en-GB" b="1" kern="0" dirty="0">
              <a:solidFill>
                <a:srgbClr val="00B0F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Bef>
                <a:spcPts val="1200"/>
              </a:spcBef>
            </a:pPr>
            <a:endParaRPr lang="en-GB" b="1" kern="0" dirty="0">
              <a:solidFill>
                <a:srgbClr val="FFFF0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3CAB0EE-D4EA-6C21-FCBA-C32729D006D6}"/>
              </a:ext>
            </a:extLst>
          </p:cNvPr>
          <p:cNvSpPr txBox="1"/>
          <p:nvPr/>
        </p:nvSpPr>
        <p:spPr>
          <a:xfrm>
            <a:off x="1471448" y="4320002"/>
            <a:ext cx="5234152" cy="506292"/>
          </a:xfrm>
          <a:prstGeom prst="rect">
            <a:avLst/>
          </a:prstGeom>
          <a:noFill/>
        </p:spPr>
        <p:txBody>
          <a:bodyPr wrap="square" rtlCol="0">
            <a:spAutoFit/>
          </a:bodyPr>
          <a:lstStyle/>
          <a:p>
            <a:pPr>
              <a:lnSpc>
                <a:spcPct val="150000"/>
              </a:lnSpc>
            </a:pPr>
            <a:endParaRPr lang="en-US" sz="2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659A834-A872-B6B9-D5CB-36C68E359A6D}"/>
              </a:ext>
            </a:extLst>
          </p:cNvPr>
          <p:cNvSpPr txBox="1"/>
          <p:nvPr/>
        </p:nvSpPr>
        <p:spPr>
          <a:xfrm>
            <a:off x="7629894" y="4320002"/>
            <a:ext cx="3195145" cy="369332"/>
          </a:xfrm>
          <a:prstGeom prst="rect">
            <a:avLst/>
          </a:prstGeom>
          <a:noFill/>
        </p:spPr>
        <p:txBody>
          <a:bodyPr wrap="square" rtlCol="0">
            <a:spAutoFit/>
          </a:bodyPr>
          <a:lstStyle/>
          <a:p>
            <a:endParaRPr lang="en-US" dirty="0"/>
          </a:p>
        </p:txBody>
      </p:sp>
      <p:pic>
        <p:nvPicPr>
          <p:cNvPr id="2" name="Picture 1">
            <a:extLst>
              <a:ext uri="{FF2B5EF4-FFF2-40B4-BE49-F238E27FC236}">
                <a16:creationId xmlns:a16="http://schemas.microsoft.com/office/drawing/2014/main" id="{5DDECA1A-CCA5-2555-0EA0-97B32367D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15" y="215803"/>
            <a:ext cx="1661251" cy="852958"/>
          </a:xfrm>
          <a:prstGeom prst="rect">
            <a:avLst/>
          </a:prstGeom>
        </p:spPr>
      </p:pic>
      <p:sp>
        <p:nvSpPr>
          <p:cNvPr id="4" name="Rectangle 3"/>
          <p:cNvSpPr/>
          <p:nvPr/>
        </p:nvSpPr>
        <p:spPr>
          <a:xfrm>
            <a:off x="1471448" y="1293112"/>
            <a:ext cx="2749471" cy="646331"/>
          </a:xfrm>
          <a:prstGeom prst="rect">
            <a:avLst/>
          </a:prstGeom>
        </p:spPr>
        <p:txBody>
          <a:bodyPr wrap="none">
            <a:spAutoFit/>
          </a:bodyPr>
          <a:lstStyle/>
          <a:p>
            <a:r>
              <a:rPr lang="en-US" sz="3600" b="1" dirty="0">
                <a:effectLst/>
                <a:latin typeface="Times New Roman" panose="02020603050405020304" pitchFamily="18" charset="0"/>
                <a:ea typeface="Times New Roman" panose="02020603050405020304" pitchFamily="18" charset="0"/>
              </a:rPr>
              <a:t>DIAGRAMS</a:t>
            </a:r>
            <a:endParaRPr lang="en-US" sz="3600" dirty="0"/>
          </a:p>
        </p:txBody>
      </p:sp>
      <p:pic>
        <p:nvPicPr>
          <p:cNvPr id="10" name="Picture 3">
            <a:extLst>
              <a:ext uri="{FF2B5EF4-FFF2-40B4-BE49-F238E27FC236}">
                <a16:creationId xmlns:a16="http://schemas.microsoft.com/office/drawing/2014/main" id="{B383E9E1-9885-B618-CE12-1E9FA2C2AD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373" y="2004669"/>
            <a:ext cx="3759972" cy="3909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a:extLst>
              <a:ext uri="{FF2B5EF4-FFF2-40B4-BE49-F238E27FC236}">
                <a16:creationId xmlns:a16="http://schemas.microsoft.com/office/drawing/2014/main" id="{FE2F6DE9-5028-75E6-A070-7221DF484E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4417" y="2004669"/>
            <a:ext cx="3650622" cy="382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961019" y="5939909"/>
            <a:ext cx="2127505"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Component Diagram</a:t>
            </a:r>
          </a:p>
        </p:txBody>
      </p:sp>
      <p:sp>
        <p:nvSpPr>
          <p:cNvPr id="6" name="Rectangle 5"/>
          <p:cNvSpPr/>
          <p:nvPr/>
        </p:nvSpPr>
        <p:spPr>
          <a:xfrm>
            <a:off x="7779932" y="5914508"/>
            <a:ext cx="2191626"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Deployment Diagram</a:t>
            </a:r>
          </a:p>
        </p:txBody>
      </p:sp>
      <p:sp>
        <p:nvSpPr>
          <p:cNvPr id="13" name="Rectangle 12"/>
          <p:cNvSpPr/>
          <p:nvPr/>
        </p:nvSpPr>
        <p:spPr>
          <a:xfrm>
            <a:off x="105101" y="6559133"/>
            <a:ext cx="6096000" cy="307777"/>
          </a:xfrm>
          <a:prstGeom prst="rect">
            <a:avLst/>
          </a:prstGeom>
        </p:spPr>
        <p:txBody>
          <a:bodyPr>
            <a:spAutoFit/>
          </a:bodyPr>
          <a:lstStyle/>
          <a:p>
            <a:pPr algn="ct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WhatsApp group chat analysis and prediction using naïve </a:t>
            </a:r>
            <a:r>
              <a:rPr lang="en-US" sz="1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bayes</a:t>
            </a: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classification</a:t>
            </a: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015172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40ABE24-9E0E-5AE2-9862-B3737D8C7F66}"/>
              </a:ext>
            </a:extLst>
          </p:cNvPr>
          <p:cNvSpPr txBox="1"/>
          <p:nvPr/>
        </p:nvSpPr>
        <p:spPr>
          <a:xfrm>
            <a:off x="421551" y="168439"/>
            <a:ext cx="8205690" cy="819007"/>
          </a:xfrm>
          <a:prstGeom prst="rect">
            <a:avLst/>
          </a:prstGeom>
          <a:noFill/>
        </p:spPr>
        <p:txBody>
          <a:bodyPr wrap="square">
            <a:spAutoFit/>
          </a:bodyPr>
          <a:lstStyle/>
          <a:p>
            <a:pPr algn="ctr">
              <a:lnSpc>
                <a:spcPct val="107000"/>
              </a:lnSpc>
              <a:spcBef>
                <a:spcPts val="1200"/>
              </a:spcBef>
            </a:pPr>
            <a:r>
              <a:rPr lang="en-GB" b="1" kern="0"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Aditya College Of Engineering And Technology</a:t>
            </a:r>
            <a:endParaRPr lang="en-GB" b="1" kern="0" dirty="0">
              <a:solidFill>
                <a:srgbClr val="00B0F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Bef>
                <a:spcPts val="1200"/>
              </a:spcBef>
            </a:pPr>
            <a:endParaRPr lang="en-GB" b="1" kern="0" dirty="0">
              <a:solidFill>
                <a:srgbClr val="FFFF0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3CAB0EE-D4EA-6C21-FCBA-C32729D006D6}"/>
              </a:ext>
            </a:extLst>
          </p:cNvPr>
          <p:cNvSpPr txBox="1"/>
          <p:nvPr/>
        </p:nvSpPr>
        <p:spPr>
          <a:xfrm>
            <a:off x="1471448" y="4320002"/>
            <a:ext cx="5234152" cy="506292"/>
          </a:xfrm>
          <a:prstGeom prst="rect">
            <a:avLst/>
          </a:prstGeom>
          <a:noFill/>
        </p:spPr>
        <p:txBody>
          <a:bodyPr wrap="square" rtlCol="0">
            <a:spAutoFit/>
          </a:bodyPr>
          <a:lstStyle/>
          <a:p>
            <a:pPr>
              <a:lnSpc>
                <a:spcPct val="150000"/>
              </a:lnSpc>
            </a:pPr>
            <a:endParaRPr lang="en-US" sz="2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659A834-A872-B6B9-D5CB-36C68E359A6D}"/>
              </a:ext>
            </a:extLst>
          </p:cNvPr>
          <p:cNvSpPr txBox="1"/>
          <p:nvPr/>
        </p:nvSpPr>
        <p:spPr>
          <a:xfrm>
            <a:off x="7629894" y="4320002"/>
            <a:ext cx="3195145" cy="369332"/>
          </a:xfrm>
          <a:prstGeom prst="rect">
            <a:avLst/>
          </a:prstGeom>
          <a:noFill/>
        </p:spPr>
        <p:txBody>
          <a:bodyPr wrap="square" rtlCol="0">
            <a:spAutoFit/>
          </a:bodyPr>
          <a:lstStyle/>
          <a:p>
            <a:endParaRPr lang="en-US" dirty="0"/>
          </a:p>
        </p:txBody>
      </p:sp>
      <p:pic>
        <p:nvPicPr>
          <p:cNvPr id="2" name="Picture 1">
            <a:extLst>
              <a:ext uri="{FF2B5EF4-FFF2-40B4-BE49-F238E27FC236}">
                <a16:creationId xmlns:a16="http://schemas.microsoft.com/office/drawing/2014/main" id="{5DDECA1A-CCA5-2555-0EA0-97B32367D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15" y="215803"/>
            <a:ext cx="1661251" cy="852958"/>
          </a:xfrm>
          <a:prstGeom prst="rect">
            <a:avLst/>
          </a:prstGeom>
        </p:spPr>
      </p:pic>
      <p:sp>
        <p:nvSpPr>
          <p:cNvPr id="6" name="Rectangle 5"/>
          <p:cNvSpPr/>
          <p:nvPr/>
        </p:nvSpPr>
        <p:spPr>
          <a:xfrm>
            <a:off x="7724176" y="6124575"/>
            <a:ext cx="184731" cy="369332"/>
          </a:xfrm>
          <a:prstGeom prst="rect">
            <a:avLst/>
          </a:prstGeom>
        </p:spPr>
        <p:txBody>
          <a:bodyPr wrap="none">
            <a:spAutoFit/>
          </a:bodyPr>
          <a:lstStyle/>
          <a:p>
            <a:endParaRPr lang="en-US" dirty="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067001128"/>
              </p:ext>
            </p:extLst>
          </p:nvPr>
        </p:nvGraphicFramePr>
        <p:xfrm>
          <a:off x="1006564" y="1708140"/>
          <a:ext cx="4870379" cy="4418787"/>
        </p:xfrm>
        <a:graphic>
          <a:graphicData uri="http://schemas.openxmlformats.org/drawingml/2006/table">
            <a:tbl>
              <a:tblPr firstRow="1" firstCol="1" bandRow="1">
                <a:tableStyleId>{5C22544A-7EE6-4342-B048-85BDC9FD1C3A}</a:tableStyleId>
              </a:tblPr>
              <a:tblGrid>
                <a:gridCol w="797277">
                  <a:extLst>
                    <a:ext uri="{9D8B030D-6E8A-4147-A177-3AD203B41FA5}">
                      <a16:colId xmlns:a16="http://schemas.microsoft.com/office/drawing/2014/main" val="20000"/>
                    </a:ext>
                  </a:extLst>
                </a:gridCol>
                <a:gridCol w="1043073">
                  <a:extLst>
                    <a:ext uri="{9D8B030D-6E8A-4147-A177-3AD203B41FA5}">
                      <a16:colId xmlns:a16="http://schemas.microsoft.com/office/drawing/2014/main" val="20001"/>
                    </a:ext>
                  </a:extLst>
                </a:gridCol>
                <a:gridCol w="1222118">
                  <a:extLst>
                    <a:ext uri="{9D8B030D-6E8A-4147-A177-3AD203B41FA5}">
                      <a16:colId xmlns:a16="http://schemas.microsoft.com/office/drawing/2014/main" val="20002"/>
                    </a:ext>
                  </a:extLst>
                </a:gridCol>
                <a:gridCol w="1147256">
                  <a:extLst>
                    <a:ext uri="{9D8B030D-6E8A-4147-A177-3AD203B41FA5}">
                      <a16:colId xmlns:a16="http://schemas.microsoft.com/office/drawing/2014/main" val="20003"/>
                    </a:ext>
                  </a:extLst>
                </a:gridCol>
                <a:gridCol w="660655">
                  <a:extLst>
                    <a:ext uri="{9D8B030D-6E8A-4147-A177-3AD203B41FA5}">
                      <a16:colId xmlns:a16="http://schemas.microsoft.com/office/drawing/2014/main" val="20004"/>
                    </a:ext>
                  </a:extLst>
                </a:gridCol>
              </a:tblGrid>
              <a:tr h="578307">
                <a:tc>
                  <a:txBody>
                    <a:bodyPr/>
                    <a:lstStyle/>
                    <a:p>
                      <a:pPr marL="0" marR="0">
                        <a:spcBef>
                          <a:spcPts val="0"/>
                        </a:spcBef>
                        <a:spcAft>
                          <a:spcPts val="0"/>
                        </a:spcAft>
                      </a:pPr>
                      <a:r>
                        <a:rPr lang="en-US" sz="1400" dirty="0">
                          <a:effectLst/>
                        </a:rPr>
                        <a:t>Step No</a:t>
                      </a:r>
                      <a:endParaRPr lang="en-US" sz="1200" b="1" dirty="0">
                        <a:effectLst/>
                        <a:latin typeface="Times New Roman" panose="02020603050405020304" pitchFamily="18" charset="0"/>
                        <a:ea typeface="Calibri" panose="020F0502020204030204" pitchFamily="34" charset="0"/>
                      </a:endParaRPr>
                    </a:p>
                  </a:txBody>
                  <a:tcPr marL="67376" marR="67376" marT="0" marB="0"/>
                </a:tc>
                <a:tc>
                  <a:txBody>
                    <a:bodyPr/>
                    <a:lstStyle/>
                    <a:p>
                      <a:pPr marL="0" marR="0">
                        <a:spcBef>
                          <a:spcPts val="0"/>
                        </a:spcBef>
                        <a:spcAft>
                          <a:spcPts val="0"/>
                        </a:spcAft>
                      </a:pPr>
                      <a:r>
                        <a:rPr lang="en-US" sz="1400">
                          <a:effectLst/>
                        </a:rPr>
                        <a:t>Description Input</a:t>
                      </a:r>
                      <a:endParaRPr lang="en-US" sz="1200" b="1">
                        <a:effectLst/>
                        <a:latin typeface="Times New Roman" panose="02020603050405020304" pitchFamily="18" charset="0"/>
                        <a:ea typeface="Calibri" panose="020F0502020204030204" pitchFamily="34" charset="0"/>
                      </a:endParaRPr>
                    </a:p>
                  </a:txBody>
                  <a:tcPr marL="67376" marR="67376" marT="0" marB="0"/>
                </a:tc>
                <a:tc>
                  <a:txBody>
                    <a:bodyPr/>
                    <a:lstStyle/>
                    <a:p>
                      <a:pPr marL="0" marR="0">
                        <a:spcBef>
                          <a:spcPts val="0"/>
                        </a:spcBef>
                        <a:spcAft>
                          <a:spcPts val="0"/>
                        </a:spcAft>
                      </a:pPr>
                      <a:r>
                        <a:rPr lang="en-US" sz="1400">
                          <a:effectLst/>
                        </a:rPr>
                        <a:t>Expected Result</a:t>
                      </a:r>
                      <a:endParaRPr lang="en-US" sz="1200" b="1">
                        <a:effectLst/>
                        <a:latin typeface="Times New Roman" panose="02020603050405020304" pitchFamily="18" charset="0"/>
                        <a:ea typeface="Calibri" panose="020F0502020204030204" pitchFamily="34" charset="0"/>
                      </a:endParaRPr>
                    </a:p>
                  </a:txBody>
                  <a:tcPr marL="67376" marR="67376" marT="0" marB="0"/>
                </a:tc>
                <a:tc>
                  <a:txBody>
                    <a:bodyPr/>
                    <a:lstStyle/>
                    <a:p>
                      <a:pPr marL="0" marR="0">
                        <a:spcBef>
                          <a:spcPts val="0"/>
                        </a:spcBef>
                        <a:spcAft>
                          <a:spcPts val="0"/>
                        </a:spcAft>
                      </a:pPr>
                      <a:r>
                        <a:rPr lang="en-US" sz="1400" dirty="0">
                          <a:effectLst/>
                        </a:rPr>
                        <a:t>Actual Result</a:t>
                      </a:r>
                      <a:endParaRPr lang="en-US" sz="1200" b="1" dirty="0">
                        <a:effectLst/>
                        <a:latin typeface="Times New Roman" panose="02020603050405020304" pitchFamily="18" charset="0"/>
                        <a:ea typeface="Calibri" panose="020F0502020204030204" pitchFamily="34" charset="0"/>
                      </a:endParaRPr>
                    </a:p>
                  </a:txBody>
                  <a:tcPr marL="67376" marR="67376" marT="0" marB="0"/>
                </a:tc>
                <a:tc>
                  <a:txBody>
                    <a:bodyPr/>
                    <a:lstStyle/>
                    <a:p>
                      <a:pPr marL="0" marR="0">
                        <a:spcBef>
                          <a:spcPts val="0"/>
                        </a:spcBef>
                        <a:spcAft>
                          <a:spcPts val="0"/>
                        </a:spcAft>
                      </a:pPr>
                      <a:r>
                        <a:rPr lang="en-US" sz="1400">
                          <a:effectLst/>
                        </a:rPr>
                        <a:t>Status</a:t>
                      </a:r>
                      <a:endParaRPr lang="en-US" sz="1200" b="1">
                        <a:effectLst/>
                        <a:latin typeface="Times New Roman" panose="02020603050405020304" pitchFamily="18" charset="0"/>
                        <a:ea typeface="Calibri" panose="020F0502020204030204" pitchFamily="34" charset="0"/>
                      </a:endParaRPr>
                    </a:p>
                  </a:txBody>
                  <a:tcPr marL="67376" marR="67376" marT="0" marB="0"/>
                </a:tc>
                <a:extLst>
                  <a:ext uri="{0D108BD9-81ED-4DB2-BD59-A6C34878D82A}">
                    <a16:rowId xmlns:a16="http://schemas.microsoft.com/office/drawing/2014/main" val="10000"/>
                  </a:ext>
                </a:extLst>
              </a:tr>
              <a:tr h="3773031">
                <a:tc>
                  <a:txBody>
                    <a:bodyPr/>
                    <a:lstStyle/>
                    <a:p>
                      <a:pPr marL="0" marR="0">
                        <a:spcBef>
                          <a:spcPts val="0"/>
                        </a:spcBef>
                        <a:spcAft>
                          <a:spcPts val="0"/>
                        </a:spcAft>
                      </a:pPr>
                      <a:r>
                        <a:rPr lang="en-US" sz="1200">
                          <a:effectLst/>
                        </a:rPr>
                        <a:t>1</a:t>
                      </a:r>
                      <a:endParaRPr lang="en-US" sz="1200" b="1">
                        <a:effectLst/>
                        <a:latin typeface="Times New Roman" panose="02020603050405020304" pitchFamily="18" charset="0"/>
                        <a:ea typeface="Calibri" panose="020F0502020204030204" pitchFamily="34" charset="0"/>
                      </a:endParaRPr>
                    </a:p>
                  </a:txBody>
                  <a:tcPr marL="67376" marR="67376" marT="0" marB="0"/>
                </a:tc>
                <a:tc>
                  <a:txBody>
                    <a:bodyPr/>
                    <a:lstStyle/>
                    <a:p>
                      <a:pPr marL="0" marR="0">
                        <a:spcBef>
                          <a:spcPts val="0"/>
                        </a:spcBef>
                        <a:spcAft>
                          <a:spcPts val="0"/>
                        </a:spcAft>
                      </a:pPr>
                      <a:r>
                        <a:rPr lang="en-US" sz="1200" dirty="0">
                          <a:effectLst/>
                        </a:rPr>
                        <a:t>1.Choosing dropdown contact</a:t>
                      </a:r>
                    </a:p>
                    <a:p>
                      <a:pPr marL="0" marR="0">
                        <a:spcBef>
                          <a:spcPts val="0"/>
                        </a:spcBef>
                        <a:spcAft>
                          <a:spcPts val="0"/>
                        </a:spcAft>
                      </a:pPr>
                      <a:r>
                        <a:rPr lang="en-US" sz="1200" dirty="0">
                          <a:effectLst/>
                        </a:rPr>
                        <a:t> </a:t>
                      </a:r>
                    </a:p>
                    <a:p>
                      <a:pPr marL="0" marR="0">
                        <a:spcBef>
                          <a:spcPts val="0"/>
                        </a:spcBef>
                        <a:spcAft>
                          <a:spcPts val="0"/>
                        </a:spcAft>
                      </a:pPr>
                      <a:r>
                        <a:rPr lang="en-US" sz="1200" dirty="0">
                          <a:effectLst/>
                        </a:rPr>
                        <a:t>2.Show Analysis button click</a:t>
                      </a:r>
                      <a:endParaRPr lang="en-US" sz="1200" b="1" dirty="0">
                        <a:effectLst/>
                        <a:latin typeface="Times New Roman" panose="02020603050405020304" pitchFamily="18" charset="0"/>
                        <a:ea typeface="Calibri" panose="020F0502020204030204" pitchFamily="34" charset="0"/>
                      </a:endParaRPr>
                    </a:p>
                  </a:txBody>
                  <a:tcPr marL="67376" marR="67376" marT="0" marB="0"/>
                </a:tc>
                <a:tc>
                  <a:txBody>
                    <a:bodyPr/>
                    <a:lstStyle/>
                    <a:p>
                      <a:pPr marL="0" marR="0">
                        <a:spcBef>
                          <a:spcPts val="0"/>
                        </a:spcBef>
                        <a:spcAft>
                          <a:spcPts val="0"/>
                        </a:spcAft>
                      </a:pPr>
                      <a:r>
                        <a:rPr lang="en-US" sz="1200">
                          <a:effectLst/>
                        </a:rPr>
                        <a:t>Message count</a:t>
                      </a:r>
                    </a:p>
                    <a:p>
                      <a:pPr marL="0" marR="0">
                        <a:spcBef>
                          <a:spcPts val="0"/>
                        </a:spcBef>
                        <a:spcAft>
                          <a:spcPts val="0"/>
                        </a:spcAft>
                      </a:pPr>
                      <a:r>
                        <a:rPr lang="en-US" sz="1200">
                          <a:effectLst/>
                        </a:rPr>
                        <a:t> </a:t>
                      </a:r>
                    </a:p>
                    <a:p>
                      <a:pPr marL="0" marR="0">
                        <a:spcBef>
                          <a:spcPts val="0"/>
                        </a:spcBef>
                        <a:spcAft>
                          <a:spcPts val="0"/>
                        </a:spcAft>
                      </a:pPr>
                      <a:r>
                        <a:rPr lang="en-US" sz="1200">
                          <a:effectLst/>
                        </a:rPr>
                        <a:t>Monthly timeline</a:t>
                      </a:r>
                    </a:p>
                    <a:p>
                      <a:pPr marL="0" marR="0">
                        <a:spcBef>
                          <a:spcPts val="0"/>
                        </a:spcBef>
                        <a:spcAft>
                          <a:spcPts val="0"/>
                        </a:spcAft>
                      </a:pPr>
                      <a:r>
                        <a:rPr lang="en-US" sz="1200">
                          <a:effectLst/>
                        </a:rPr>
                        <a:t> </a:t>
                      </a:r>
                    </a:p>
                    <a:p>
                      <a:pPr marL="0" marR="0">
                        <a:spcBef>
                          <a:spcPts val="0"/>
                        </a:spcBef>
                        <a:spcAft>
                          <a:spcPts val="0"/>
                        </a:spcAft>
                      </a:pPr>
                      <a:r>
                        <a:rPr lang="en-US" sz="1200">
                          <a:effectLst/>
                        </a:rPr>
                        <a:t> </a:t>
                      </a:r>
                    </a:p>
                    <a:p>
                      <a:pPr marL="0" marR="0">
                        <a:spcBef>
                          <a:spcPts val="0"/>
                        </a:spcBef>
                        <a:spcAft>
                          <a:spcPts val="0"/>
                        </a:spcAft>
                      </a:pPr>
                      <a:r>
                        <a:rPr lang="en-US" sz="1200">
                          <a:effectLst/>
                        </a:rPr>
                        <a:t>Daily timeline</a:t>
                      </a:r>
                    </a:p>
                    <a:p>
                      <a:pPr marL="0" marR="0">
                        <a:spcBef>
                          <a:spcPts val="0"/>
                        </a:spcBef>
                        <a:spcAft>
                          <a:spcPts val="0"/>
                        </a:spcAft>
                      </a:pPr>
                      <a:r>
                        <a:rPr lang="en-US" sz="1200">
                          <a:effectLst/>
                        </a:rPr>
                        <a:t> </a:t>
                      </a:r>
                    </a:p>
                    <a:p>
                      <a:pPr marL="0" marR="0">
                        <a:spcBef>
                          <a:spcPts val="0"/>
                        </a:spcBef>
                        <a:spcAft>
                          <a:spcPts val="0"/>
                        </a:spcAft>
                      </a:pPr>
                      <a:r>
                        <a:rPr lang="en-US" sz="1200">
                          <a:effectLst/>
                        </a:rPr>
                        <a:t>Activity Map</a:t>
                      </a:r>
                    </a:p>
                    <a:p>
                      <a:pPr marL="0" marR="0">
                        <a:spcBef>
                          <a:spcPts val="0"/>
                        </a:spcBef>
                        <a:spcAft>
                          <a:spcPts val="0"/>
                        </a:spcAft>
                      </a:pPr>
                      <a:r>
                        <a:rPr lang="en-US" sz="1200">
                          <a:effectLst/>
                        </a:rPr>
                        <a:t> </a:t>
                      </a:r>
                    </a:p>
                    <a:p>
                      <a:pPr marL="0" marR="0">
                        <a:spcBef>
                          <a:spcPts val="0"/>
                        </a:spcBef>
                        <a:spcAft>
                          <a:spcPts val="0"/>
                        </a:spcAft>
                      </a:pPr>
                      <a:r>
                        <a:rPr lang="en-US" sz="1200">
                          <a:effectLst/>
                        </a:rPr>
                        <a:t>Weekly Activity Map</a:t>
                      </a:r>
                    </a:p>
                    <a:p>
                      <a:pPr marL="0" marR="0">
                        <a:spcBef>
                          <a:spcPts val="0"/>
                        </a:spcBef>
                        <a:spcAft>
                          <a:spcPts val="0"/>
                        </a:spcAft>
                      </a:pPr>
                      <a:r>
                        <a:rPr lang="en-US" sz="1200">
                          <a:effectLst/>
                        </a:rPr>
                        <a:t> </a:t>
                      </a:r>
                    </a:p>
                    <a:p>
                      <a:pPr marL="0" marR="0">
                        <a:spcBef>
                          <a:spcPts val="0"/>
                        </a:spcBef>
                        <a:spcAft>
                          <a:spcPts val="0"/>
                        </a:spcAft>
                      </a:pPr>
                      <a:r>
                        <a:rPr lang="en-US" sz="1200">
                          <a:effectLst/>
                        </a:rPr>
                        <a:t>Most busy user</a:t>
                      </a:r>
                    </a:p>
                    <a:p>
                      <a:pPr marL="0" marR="0">
                        <a:spcBef>
                          <a:spcPts val="0"/>
                        </a:spcBef>
                        <a:spcAft>
                          <a:spcPts val="0"/>
                        </a:spcAft>
                      </a:pPr>
                      <a:r>
                        <a:rPr lang="en-US" sz="1200">
                          <a:effectLst/>
                        </a:rPr>
                        <a:t> </a:t>
                      </a:r>
                    </a:p>
                    <a:p>
                      <a:pPr marL="0" marR="0">
                        <a:spcBef>
                          <a:spcPts val="0"/>
                        </a:spcBef>
                        <a:spcAft>
                          <a:spcPts val="0"/>
                        </a:spcAft>
                      </a:pPr>
                      <a:r>
                        <a:rPr lang="en-US" sz="1200">
                          <a:effectLst/>
                        </a:rPr>
                        <a:t>Word cloud</a:t>
                      </a:r>
                    </a:p>
                    <a:p>
                      <a:pPr marL="0" marR="0">
                        <a:spcBef>
                          <a:spcPts val="0"/>
                        </a:spcBef>
                        <a:spcAft>
                          <a:spcPts val="0"/>
                        </a:spcAft>
                      </a:pPr>
                      <a:r>
                        <a:rPr lang="en-US" sz="1200">
                          <a:effectLst/>
                        </a:rPr>
                        <a:t> </a:t>
                      </a:r>
                    </a:p>
                    <a:p>
                      <a:pPr marL="0" marR="0">
                        <a:spcBef>
                          <a:spcPts val="0"/>
                        </a:spcBef>
                        <a:spcAft>
                          <a:spcPts val="0"/>
                        </a:spcAft>
                      </a:pPr>
                      <a:r>
                        <a:rPr lang="en-US" sz="1200">
                          <a:effectLst/>
                        </a:rPr>
                        <a:t>Most frequent words</a:t>
                      </a:r>
                    </a:p>
                    <a:p>
                      <a:pPr marL="0" marR="0">
                        <a:spcBef>
                          <a:spcPts val="0"/>
                        </a:spcBef>
                        <a:spcAft>
                          <a:spcPts val="0"/>
                        </a:spcAft>
                      </a:pPr>
                      <a:r>
                        <a:rPr lang="en-US" sz="1200">
                          <a:effectLst/>
                        </a:rPr>
                        <a:t> </a:t>
                      </a:r>
                    </a:p>
                    <a:p>
                      <a:pPr marL="0" marR="0">
                        <a:spcBef>
                          <a:spcPts val="0"/>
                        </a:spcBef>
                        <a:spcAft>
                          <a:spcPts val="0"/>
                        </a:spcAft>
                      </a:pPr>
                      <a:r>
                        <a:rPr lang="en-US" sz="1200">
                          <a:effectLst/>
                        </a:rPr>
                        <a:t>Most common emoji</a:t>
                      </a:r>
                      <a:endParaRPr lang="en-US" sz="1200" b="1">
                        <a:effectLst/>
                        <a:latin typeface="Times New Roman" panose="02020603050405020304" pitchFamily="18" charset="0"/>
                        <a:ea typeface="Calibri" panose="020F0502020204030204" pitchFamily="34" charset="0"/>
                      </a:endParaRPr>
                    </a:p>
                  </a:txBody>
                  <a:tcPr marL="67376" marR="67376" marT="0" marB="0"/>
                </a:tc>
                <a:tc>
                  <a:txBody>
                    <a:bodyPr/>
                    <a:lstStyle/>
                    <a:p>
                      <a:pPr marL="0" marR="0">
                        <a:spcBef>
                          <a:spcPts val="0"/>
                        </a:spcBef>
                        <a:spcAft>
                          <a:spcPts val="0"/>
                        </a:spcAft>
                      </a:pPr>
                      <a:r>
                        <a:rPr lang="en-US" sz="1200" dirty="0">
                          <a:effectLst/>
                        </a:rPr>
                        <a:t>Message count</a:t>
                      </a:r>
                    </a:p>
                    <a:p>
                      <a:pPr marL="0" marR="0">
                        <a:spcBef>
                          <a:spcPts val="0"/>
                        </a:spcBef>
                        <a:spcAft>
                          <a:spcPts val="0"/>
                        </a:spcAft>
                      </a:pPr>
                      <a:r>
                        <a:rPr lang="en-US" sz="1200" dirty="0">
                          <a:effectLst/>
                        </a:rPr>
                        <a:t> </a:t>
                      </a:r>
                    </a:p>
                    <a:p>
                      <a:pPr marL="0" marR="0">
                        <a:spcBef>
                          <a:spcPts val="0"/>
                        </a:spcBef>
                        <a:spcAft>
                          <a:spcPts val="0"/>
                        </a:spcAft>
                      </a:pPr>
                      <a:r>
                        <a:rPr lang="en-US" sz="1200" dirty="0">
                          <a:effectLst/>
                        </a:rPr>
                        <a:t>Monthly timeline</a:t>
                      </a:r>
                    </a:p>
                    <a:p>
                      <a:pPr marL="0" marR="0">
                        <a:spcBef>
                          <a:spcPts val="0"/>
                        </a:spcBef>
                        <a:spcAft>
                          <a:spcPts val="0"/>
                        </a:spcAft>
                      </a:pPr>
                      <a:r>
                        <a:rPr lang="en-US" sz="1200" dirty="0">
                          <a:effectLst/>
                        </a:rPr>
                        <a:t> </a:t>
                      </a:r>
                    </a:p>
                    <a:p>
                      <a:pPr marL="0" marR="0">
                        <a:spcBef>
                          <a:spcPts val="0"/>
                        </a:spcBef>
                        <a:spcAft>
                          <a:spcPts val="0"/>
                        </a:spcAft>
                      </a:pPr>
                      <a:r>
                        <a:rPr lang="en-US" sz="1200" dirty="0">
                          <a:effectLst/>
                        </a:rPr>
                        <a:t>Daily timeline</a:t>
                      </a:r>
                    </a:p>
                    <a:p>
                      <a:pPr marL="0" marR="0">
                        <a:spcBef>
                          <a:spcPts val="0"/>
                        </a:spcBef>
                        <a:spcAft>
                          <a:spcPts val="0"/>
                        </a:spcAft>
                      </a:pPr>
                      <a:r>
                        <a:rPr lang="en-US" sz="1200" dirty="0">
                          <a:effectLst/>
                        </a:rPr>
                        <a:t> </a:t>
                      </a:r>
                    </a:p>
                    <a:p>
                      <a:pPr marL="0" marR="0">
                        <a:spcBef>
                          <a:spcPts val="0"/>
                        </a:spcBef>
                        <a:spcAft>
                          <a:spcPts val="0"/>
                        </a:spcAft>
                      </a:pPr>
                      <a:r>
                        <a:rPr lang="en-US" sz="1200" dirty="0">
                          <a:effectLst/>
                        </a:rPr>
                        <a:t>Activity Map</a:t>
                      </a:r>
                    </a:p>
                    <a:p>
                      <a:pPr marL="0" marR="0">
                        <a:spcBef>
                          <a:spcPts val="0"/>
                        </a:spcBef>
                        <a:spcAft>
                          <a:spcPts val="0"/>
                        </a:spcAft>
                      </a:pPr>
                      <a:r>
                        <a:rPr lang="en-US" sz="1200" dirty="0">
                          <a:effectLst/>
                        </a:rPr>
                        <a:t> </a:t>
                      </a:r>
                    </a:p>
                    <a:p>
                      <a:pPr marL="0" marR="0">
                        <a:spcBef>
                          <a:spcPts val="0"/>
                        </a:spcBef>
                        <a:spcAft>
                          <a:spcPts val="0"/>
                        </a:spcAft>
                      </a:pPr>
                      <a:r>
                        <a:rPr lang="en-US" sz="1200" dirty="0">
                          <a:effectLst/>
                        </a:rPr>
                        <a:t>Weekly Activity Map</a:t>
                      </a:r>
                    </a:p>
                    <a:p>
                      <a:pPr marL="0" marR="0">
                        <a:spcBef>
                          <a:spcPts val="0"/>
                        </a:spcBef>
                        <a:spcAft>
                          <a:spcPts val="0"/>
                        </a:spcAft>
                      </a:pPr>
                      <a:r>
                        <a:rPr lang="en-US" sz="1200" dirty="0">
                          <a:effectLst/>
                        </a:rPr>
                        <a:t> </a:t>
                      </a:r>
                    </a:p>
                    <a:p>
                      <a:pPr marL="0" marR="0">
                        <a:spcBef>
                          <a:spcPts val="0"/>
                        </a:spcBef>
                        <a:spcAft>
                          <a:spcPts val="0"/>
                        </a:spcAft>
                      </a:pPr>
                      <a:r>
                        <a:rPr lang="en-US" sz="1200" dirty="0">
                          <a:effectLst/>
                        </a:rPr>
                        <a:t>Most busy user</a:t>
                      </a:r>
                    </a:p>
                    <a:p>
                      <a:pPr marL="0" marR="0">
                        <a:spcBef>
                          <a:spcPts val="0"/>
                        </a:spcBef>
                        <a:spcAft>
                          <a:spcPts val="0"/>
                        </a:spcAft>
                      </a:pPr>
                      <a:r>
                        <a:rPr lang="en-US" sz="1200" dirty="0">
                          <a:effectLst/>
                        </a:rPr>
                        <a:t> </a:t>
                      </a:r>
                    </a:p>
                    <a:p>
                      <a:pPr marL="0" marR="0">
                        <a:spcBef>
                          <a:spcPts val="0"/>
                        </a:spcBef>
                        <a:spcAft>
                          <a:spcPts val="0"/>
                        </a:spcAft>
                      </a:pPr>
                      <a:r>
                        <a:rPr lang="en-US" sz="1200" dirty="0">
                          <a:effectLst/>
                        </a:rPr>
                        <a:t>Word cloud</a:t>
                      </a:r>
                    </a:p>
                    <a:p>
                      <a:pPr marL="0" marR="0">
                        <a:spcBef>
                          <a:spcPts val="0"/>
                        </a:spcBef>
                        <a:spcAft>
                          <a:spcPts val="0"/>
                        </a:spcAft>
                      </a:pPr>
                      <a:r>
                        <a:rPr lang="en-US" sz="1200" dirty="0">
                          <a:effectLst/>
                        </a:rPr>
                        <a:t> </a:t>
                      </a:r>
                    </a:p>
                    <a:p>
                      <a:pPr marL="0" marR="0">
                        <a:spcBef>
                          <a:spcPts val="0"/>
                        </a:spcBef>
                        <a:spcAft>
                          <a:spcPts val="0"/>
                        </a:spcAft>
                      </a:pPr>
                      <a:r>
                        <a:rPr lang="en-US" sz="1200" dirty="0">
                          <a:effectLst/>
                        </a:rPr>
                        <a:t>Most frequent words</a:t>
                      </a:r>
                    </a:p>
                    <a:p>
                      <a:pPr marL="0" marR="0">
                        <a:spcBef>
                          <a:spcPts val="0"/>
                        </a:spcBef>
                        <a:spcAft>
                          <a:spcPts val="0"/>
                        </a:spcAft>
                      </a:pPr>
                      <a:r>
                        <a:rPr lang="en-US" sz="1200" dirty="0">
                          <a:effectLst/>
                        </a:rPr>
                        <a:t> </a:t>
                      </a:r>
                    </a:p>
                    <a:p>
                      <a:pPr marL="0" marR="0">
                        <a:spcBef>
                          <a:spcPts val="0"/>
                        </a:spcBef>
                        <a:spcAft>
                          <a:spcPts val="0"/>
                        </a:spcAft>
                      </a:pPr>
                      <a:r>
                        <a:rPr lang="en-US" sz="1200" dirty="0">
                          <a:effectLst/>
                        </a:rPr>
                        <a:t>Most common emoji</a:t>
                      </a:r>
                      <a:endParaRPr lang="en-US" sz="1200" b="1" dirty="0">
                        <a:effectLst/>
                        <a:latin typeface="Times New Roman" panose="02020603050405020304" pitchFamily="18" charset="0"/>
                        <a:ea typeface="Calibri" panose="020F0502020204030204" pitchFamily="34" charset="0"/>
                      </a:endParaRPr>
                    </a:p>
                  </a:txBody>
                  <a:tcPr marL="67376" marR="67376" marT="0" marB="0"/>
                </a:tc>
                <a:tc>
                  <a:txBody>
                    <a:bodyPr/>
                    <a:lstStyle/>
                    <a:p>
                      <a:pPr marL="0" marR="0">
                        <a:spcBef>
                          <a:spcPts val="0"/>
                        </a:spcBef>
                        <a:spcAft>
                          <a:spcPts val="0"/>
                        </a:spcAft>
                      </a:pPr>
                      <a:r>
                        <a:rPr lang="en-US" sz="1200" dirty="0">
                          <a:effectLst/>
                        </a:rPr>
                        <a:t>Pass</a:t>
                      </a:r>
                      <a:endParaRPr lang="en-US" sz="1200" b="1" dirty="0">
                        <a:effectLst/>
                        <a:latin typeface="Times New Roman" panose="02020603050405020304" pitchFamily="18" charset="0"/>
                        <a:ea typeface="Calibri" panose="020F0502020204030204" pitchFamily="34" charset="0"/>
                      </a:endParaRPr>
                    </a:p>
                  </a:txBody>
                  <a:tcPr marL="67376" marR="67376" marT="0" marB="0"/>
                </a:tc>
                <a:extLst>
                  <a:ext uri="{0D108BD9-81ED-4DB2-BD59-A6C34878D82A}">
                    <a16:rowId xmlns:a16="http://schemas.microsoft.com/office/drawing/2014/main" val="10001"/>
                  </a:ext>
                </a:extLst>
              </a:tr>
            </a:tbl>
          </a:graphicData>
        </a:graphic>
      </p:graphicFrame>
      <p:sp>
        <p:nvSpPr>
          <p:cNvPr id="14" name="Rectangle 13"/>
          <p:cNvSpPr/>
          <p:nvPr/>
        </p:nvSpPr>
        <p:spPr>
          <a:xfrm>
            <a:off x="4088524" y="745595"/>
            <a:ext cx="4743414" cy="646331"/>
          </a:xfrm>
          <a:prstGeom prst="rect">
            <a:avLst/>
          </a:prstGeom>
        </p:spPr>
        <p:txBody>
          <a:bodyPr wrap="none">
            <a:spAutoFit/>
          </a:bodyPr>
          <a:lstStyle/>
          <a:p>
            <a:r>
              <a:rPr lang="en-US" sz="3600" dirty="0">
                <a:latin typeface="Times New Roman" panose="02020603050405020304" pitchFamily="18" charset="0"/>
                <a:cs typeface="Times New Roman" panose="02020603050405020304" pitchFamily="18" charset="0"/>
              </a:rPr>
              <a:t>Test Cases Identification</a:t>
            </a:r>
          </a:p>
        </p:txBody>
      </p:sp>
      <p:graphicFrame>
        <p:nvGraphicFramePr>
          <p:cNvPr id="17" name="Table 16"/>
          <p:cNvGraphicFramePr>
            <a:graphicFrameLocks noGrp="1"/>
          </p:cNvGraphicFramePr>
          <p:nvPr>
            <p:extLst>
              <p:ext uri="{D42A27DB-BD31-4B8C-83A1-F6EECF244321}">
                <p14:modId xmlns:p14="http://schemas.microsoft.com/office/powerpoint/2010/main" val="946767428"/>
              </p:ext>
            </p:extLst>
          </p:nvPr>
        </p:nvGraphicFramePr>
        <p:xfrm>
          <a:off x="6609766" y="1694985"/>
          <a:ext cx="4652966" cy="4429590"/>
        </p:xfrm>
        <a:graphic>
          <a:graphicData uri="http://schemas.openxmlformats.org/drawingml/2006/table">
            <a:tbl>
              <a:tblPr firstRow="1" firstCol="1" bandRow="1">
                <a:tableStyleId>{5C22544A-7EE6-4342-B048-85BDC9FD1C3A}</a:tableStyleId>
              </a:tblPr>
              <a:tblGrid>
                <a:gridCol w="740719">
                  <a:extLst>
                    <a:ext uri="{9D8B030D-6E8A-4147-A177-3AD203B41FA5}">
                      <a16:colId xmlns:a16="http://schemas.microsoft.com/office/drawing/2014/main" val="20000"/>
                    </a:ext>
                  </a:extLst>
                </a:gridCol>
                <a:gridCol w="1021821">
                  <a:extLst>
                    <a:ext uri="{9D8B030D-6E8A-4147-A177-3AD203B41FA5}">
                      <a16:colId xmlns:a16="http://schemas.microsoft.com/office/drawing/2014/main" val="20001"/>
                    </a:ext>
                  </a:extLst>
                </a:gridCol>
                <a:gridCol w="1192801">
                  <a:extLst>
                    <a:ext uri="{9D8B030D-6E8A-4147-A177-3AD203B41FA5}">
                      <a16:colId xmlns:a16="http://schemas.microsoft.com/office/drawing/2014/main" val="20002"/>
                    </a:ext>
                  </a:extLst>
                </a:gridCol>
                <a:gridCol w="1133102">
                  <a:extLst>
                    <a:ext uri="{9D8B030D-6E8A-4147-A177-3AD203B41FA5}">
                      <a16:colId xmlns:a16="http://schemas.microsoft.com/office/drawing/2014/main" val="20003"/>
                    </a:ext>
                  </a:extLst>
                </a:gridCol>
                <a:gridCol w="564523">
                  <a:extLst>
                    <a:ext uri="{9D8B030D-6E8A-4147-A177-3AD203B41FA5}">
                      <a16:colId xmlns:a16="http://schemas.microsoft.com/office/drawing/2014/main" val="20004"/>
                    </a:ext>
                  </a:extLst>
                </a:gridCol>
              </a:tblGrid>
              <a:tr h="534256">
                <a:tc>
                  <a:txBody>
                    <a:bodyPr/>
                    <a:lstStyle/>
                    <a:p>
                      <a:pPr marL="0" marR="0">
                        <a:spcBef>
                          <a:spcPts val="0"/>
                        </a:spcBef>
                        <a:spcAft>
                          <a:spcPts val="0"/>
                        </a:spcAft>
                      </a:pPr>
                      <a:r>
                        <a:rPr lang="en-US" sz="1200">
                          <a:effectLst/>
                        </a:rPr>
                        <a:t>Step No</a:t>
                      </a:r>
                      <a:endParaRPr lang="en-US" sz="1000" b="1">
                        <a:effectLst/>
                        <a:latin typeface="Times New Roman" panose="02020603050405020304" pitchFamily="18" charset="0"/>
                        <a:ea typeface="Calibri" panose="020F0502020204030204" pitchFamily="34" charset="0"/>
                      </a:endParaRPr>
                    </a:p>
                  </a:txBody>
                  <a:tcPr marL="59789" marR="59789" marT="0" marB="0"/>
                </a:tc>
                <a:tc>
                  <a:txBody>
                    <a:bodyPr/>
                    <a:lstStyle/>
                    <a:p>
                      <a:pPr marL="0" marR="0">
                        <a:spcBef>
                          <a:spcPts val="0"/>
                        </a:spcBef>
                        <a:spcAft>
                          <a:spcPts val="0"/>
                        </a:spcAft>
                      </a:pPr>
                      <a:r>
                        <a:rPr lang="en-US" sz="1200">
                          <a:effectLst/>
                        </a:rPr>
                        <a:t>Description Input</a:t>
                      </a:r>
                      <a:endParaRPr lang="en-US" sz="1000" b="1">
                        <a:effectLst/>
                        <a:latin typeface="Times New Roman" panose="02020603050405020304" pitchFamily="18" charset="0"/>
                        <a:ea typeface="Calibri" panose="020F0502020204030204" pitchFamily="34" charset="0"/>
                      </a:endParaRPr>
                    </a:p>
                  </a:txBody>
                  <a:tcPr marL="59789" marR="59789" marT="0" marB="0"/>
                </a:tc>
                <a:tc>
                  <a:txBody>
                    <a:bodyPr/>
                    <a:lstStyle/>
                    <a:p>
                      <a:pPr marL="0" marR="0">
                        <a:spcBef>
                          <a:spcPts val="0"/>
                        </a:spcBef>
                        <a:spcAft>
                          <a:spcPts val="0"/>
                        </a:spcAft>
                      </a:pPr>
                      <a:r>
                        <a:rPr lang="en-US" sz="1200">
                          <a:effectLst/>
                        </a:rPr>
                        <a:t>Expected Result</a:t>
                      </a:r>
                      <a:endParaRPr lang="en-US" sz="1000" b="1">
                        <a:effectLst/>
                        <a:latin typeface="Times New Roman" panose="02020603050405020304" pitchFamily="18" charset="0"/>
                        <a:ea typeface="Calibri" panose="020F0502020204030204" pitchFamily="34" charset="0"/>
                      </a:endParaRPr>
                    </a:p>
                  </a:txBody>
                  <a:tcPr marL="59789" marR="59789" marT="0" marB="0"/>
                </a:tc>
                <a:tc>
                  <a:txBody>
                    <a:bodyPr/>
                    <a:lstStyle/>
                    <a:p>
                      <a:pPr marL="0" marR="0">
                        <a:spcBef>
                          <a:spcPts val="0"/>
                        </a:spcBef>
                        <a:spcAft>
                          <a:spcPts val="0"/>
                        </a:spcAft>
                      </a:pPr>
                      <a:r>
                        <a:rPr lang="en-US" sz="1200">
                          <a:effectLst/>
                        </a:rPr>
                        <a:t>Actual Result</a:t>
                      </a:r>
                      <a:endParaRPr lang="en-US" sz="1000" b="1">
                        <a:effectLst/>
                        <a:latin typeface="Times New Roman" panose="02020603050405020304" pitchFamily="18" charset="0"/>
                        <a:ea typeface="Calibri" panose="020F0502020204030204" pitchFamily="34" charset="0"/>
                      </a:endParaRPr>
                    </a:p>
                  </a:txBody>
                  <a:tcPr marL="59789" marR="59789" marT="0" marB="0"/>
                </a:tc>
                <a:tc>
                  <a:txBody>
                    <a:bodyPr/>
                    <a:lstStyle/>
                    <a:p>
                      <a:pPr marL="0" marR="0">
                        <a:spcBef>
                          <a:spcPts val="0"/>
                        </a:spcBef>
                        <a:spcAft>
                          <a:spcPts val="0"/>
                        </a:spcAft>
                      </a:pPr>
                      <a:r>
                        <a:rPr lang="en-US" sz="1200">
                          <a:effectLst/>
                        </a:rPr>
                        <a:t>Status</a:t>
                      </a:r>
                      <a:endParaRPr lang="en-US" sz="1000" b="1">
                        <a:effectLst/>
                        <a:latin typeface="Times New Roman" panose="02020603050405020304" pitchFamily="18" charset="0"/>
                        <a:ea typeface="Calibri" panose="020F0502020204030204" pitchFamily="34" charset="0"/>
                      </a:endParaRPr>
                    </a:p>
                  </a:txBody>
                  <a:tcPr marL="59789" marR="59789" marT="0" marB="0"/>
                </a:tc>
                <a:extLst>
                  <a:ext uri="{0D108BD9-81ED-4DB2-BD59-A6C34878D82A}">
                    <a16:rowId xmlns:a16="http://schemas.microsoft.com/office/drawing/2014/main" val="10000"/>
                  </a:ext>
                </a:extLst>
              </a:tr>
              <a:tr h="3895334">
                <a:tc>
                  <a:txBody>
                    <a:bodyPr/>
                    <a:lstStyle/>
                    <a:p>
                      <a:pPr marL="0" marR="0">
                        <a:spcBef>
                          <a:spcPts val="0"/>
                        </a:spcBef>
                        <a:spcAft>
                          <a:spcPts val="0"/>
                        </a:spcAft>
                      </a:pPr>
                      <a:r>
                        <a:rPr lang="en-US" sz="1000">
                          <a:effectLst/>
                        </a:rPr>
                        <a:t>1</a:t>
                      </a:r>
                      <a:endParaRPr lang="en-US" sz="1000" b="1">
                        <a:effectLst/>
                        <a:latin typeface="Times New Roman" panose="02020603050405020304" pitchFamily="18" charset="0"/>
                        <a:ea typeface="Calibri" panose="020F0502020204030204" pitchFamily="34" charset="0"/>
                      </a:endParaRPr>
                    </a:p>
                  </a:txBody>
                  <a:tcPr marL="59789" marR="59789" marT="0" marB="0"/>
                </a:tc>
                <a:tc>
                  <a:txBody>
                    <a:bodyPr/>
                    <a:lstStyle/>
                    <a:p>
                      <a:pPr marL="0" marR="0">
                        <a:spcBef>
                          <a:spcPts val="0"/>
                        </a:spcBef>
                        <a:spcAft>
                          <a:spcPts val="0"/>
                        </a:spcAft>
                      </a:pPr>
                      <a:r>
                        <a:rPr lang="en-US" sz="1000">
                          <a:effectLst/>
                        </a:rPr>
                        <a:t>1.Choosing dropdown contact</a:t>
                      </a:r>
                    </a:p>
                    <a:p>
                      <a:pPr marL="0" marR="0">
                        <a:spcBef>
                          <a:spcPts val="0"/>
                        </a:spcBef>
                        <a:spcAft>
                          <a:spcPts val="0"/>
                        </a:spcAft>
                      </a:pPr>
                      <a:r>
                        <a:rPr lang="en-US" sz="1000">
                          <a:effectLst/>
                        </a:rPr>
                        <a:t> </a:t>
                      </a:r>
                    </a:p>
                    <a:p>
                      <a:pPr marL="0" marR="0">
                        <a:spcBef>
                          <a:spcPts val="0"/>
                        </a:spcBef>
                        <a:spcAft>
                          <a:spcPts val="0"/>
                        </a:spcAft>
                      </a:pPr>
                      <a:r>
                        <a:rPr lang="en-US" sz="1000">
                          <a:effectLst/>
                        </a:rPr>
                        <a:t>2.Language &amp; Sentiment Detection button click</a:t>
                      </a:r>
                      <a:endParaRPr lang="en-US" sz="1000" b="1">
                        <a:effectLst/>
                        <a:latin typeface="Times New Roman" panose="02020603050405020304" pitchFamily="18" charset="0"/>
                        <a:ea typeface="Calibri" panose="020F0502020204030204" pitchFamily="34" charset="0"/>
                      </a:endParaRPr>
                    </a:p>
                  </a:txBody>
                  <a:tcPr marL="59789" marR="59789" marT="0" marB="0"/>
                </a:tc>
                <a:tc>
                  <a:txBody>
                    <a:bodyPr/>
                    <a:lstStyle/>
                    <a:p>
                      <a:pPr marL="0" marR="0">
                        <a:spcBef>
                          <a:spcPts val="0"/>
                        </a:spcBef>
                        <a:spcAft>
                          <a:spcPts val="0"/>
                        </a:spcAft>
                      </a:pPr>
                      <a:r>
                        <a:rPr lang="en-US" sz="1000">
                          <a:effectLst/>
                        </a:rPr>
                        <a:t>Language detection</a:t>
                      </a:r>
                    </a:p>
                    <a:p>
                      <a:pPr marL="0" marR="0">
                        <a:spcBef>
                          <a:spcPts val="0"/>
                        </a:spcBef>
                        <a:spcAft>
                          <a:spcPts val="0"/>
                        </a:spcAft>
                      </a:pPr>
                      <a:r>
                        <a:rPr lang="en-US" sz="1000">
                          <a:effectLst/>
                        </a:rPr>
                        <a:t> </a:t>
                      </a:r>
                    </a:p>
                    <a:p>
                      <a:pPr marL="0" marR="0">
                        <a:spcBef>
                          <a:spcPts val="0"/>
                        </a:spcBef>
                        <a:spcAft>
                          <a:spcPts val="0"/>
                        </a:spcAft>
                      </a:pPr>
                      <a:r>
                        <a:rPr lang="en-US" sz="1000">
                          <a:effectLst/>
                        </a:rPr>
                        <a:t>Total English messages</a:t>
                      </a:r>
                    </a:p>
                    <a:p>
                      <a:pPr marL="0" marR="0">
                        <a:spcBef>
                          <a:spcPts val="0"/>
                        </a:spcBef>
                        <a:spcAft>
                          <a:spcPts val="0"/>
                        </a:spcAft>
                      </a:pPr>
                      <a:r>
                        <a:rPr lang="en-US" sz="1000">
                          <a:effectLst/>
                        </a:rPr>
                        <a:t> </a:t>
                      </a:r>
                    </a:p>
                    <a:p>
                      <a:pPr marL="0" marR="0">
                        <a:spcBef>
                          <a:spcPts val="0"/>
                        </a:spcBef>
                        <a:spcAft>
                          <a:spcPts val="0"/>
                        </a:spcAft>
                      </a:pPr>
                      <a:r>
                        <a:rPr lang="en-US" sz="1000">
                          <a:effectLst/>
                        </a:rPr>
                        <a:t>English message count</a:t>
                      </a:r>
                    </a:p>
                    <a:p>
                      <a:pPr marL="0" marR="0">
                        <a:spcBef>
                          <a:spcPts val="0"/>
                        </a:spcBef>
                        <a:spcAft>
                          <a:spcPts val="0"/>
                        </a:spcAft>
                      </a:pPr>
                      <a:r>
                        <a:rPr lang="en-US" sz="1000">
                          <a:effectLst/>
                        </a:rPr>
                        <a:t> </a:t>
                      </a:r>
                    </a:p>
                    <a:p>
                      <a:pPr marL="0" marR="0">
                        <a:spcBef>
                          <a:spcPts val="0"/>
                        </a:spcBef>
                        <a:spcAft>
                          <a:spcPts val="0"/>
                        </a:spcAft>
                      </a:pPr>
                      <a:r>
                        <a:rPr lang="en-US" sz="1000">
                          <a:effectLst/>
                        </a:rPr>
                        <a:t>Non-English message count</a:t>
                      </a:r>
                    </a:p>
                    <a:p>
                      <a:pPr marL="0" marR="0">
                        <a:spcBef>
                          <a:spcPts val="0"/>
                        </a:spcBef>
                        <a:spcAft>
                          <a:spcPts val="0"/>
                        </a:spcAft>
                      </a:pPr>
                      <a:r>
                        <a:rPr lang="en-US" sz="1000">
                          <a:effectLst/>
                        </a:rPr>
                        <a:t> </a:t>
                      </a:r>
                    </a:p>
                    <a:p>
                      <a:pPr marL="0" marR="0">
                        <a:spcBef>
                          <a:spcPts val="0"/>
                        </a:spcBef>
                        <a:spcAft>
                          <a:spcPts val="0"/>
                        </a:spcAft>
                      </a:pPr>
                      <a:r>
                        <a:rPr lang="en-US" sz="1000">
                          <a:effectLst/>
                        </a:rPr>
                        <a:t>Users using other languages</a:t>
                      </a:r>
                    </a:p>
                    <a:p>
                      <a:pPr marL="0" marR="0">
                        <a:spcBef>
                          <a:spcPts val="0"/>
                        </a:spcBef>
                        <a:spcAft>
                          <a:spcPts val="0"/>
                        </a:spcAft>
                      </a:pPr>
                      <a:r>
                        <a:rPr lang="en-US" sz="1000">
                          <a:effectLst/>
                        </a:rPr>
                        <a:t> </a:t>
                      </a:r>
                    </a:p>
                    <a:p>
                      <a:pPr marL="0" marR="0">
                        <a:spcBef>
                          <a:spcPts val="0"/>
                        </a:spcBef>
                        <a:spcAft>
                          <a:spcPts val="0"/>
                        </a:spcAft>
                      </a:pPr>
                      <a:r>
                        <a:rPr lang="en-US" sz="1000">
                          <a:effectLst/>
                        </a:rPr>
                        <a:t>Sentiment of the message</a:t>
                      </a:r>
                    </a:p>
                    <a:p>
                      <a:pPr marL="0" marR="0">
                        <a:spcBef>
                          <a:spcPts val="0"/>
                        </a:spcBef>
                        <a:spcAft>
                          <a:spcPts val="0"/>
                        </a:spcAft>
                      </a:pPr>
                      <a:r>
                        <a:rPr lang="en-US" sz="1000">
                          <a:effectLst/>
                        </a:rPr>
                        <a:t> </a:t>
                      </a:r>
                    </a:p>
                    <a:p>
                      <a:pPr marL="0" marR="0">
                        <a:spcBef>
                          <a:spcPts val="0"/>
                        </a:spcBef>
                        <a:spcAft>
                          <a:spcPts val="0"/>
                        </a:spcAft>
                      </a:pPr>
                      <a:r>
                        <a:rPr lang="en-US" sz="1000">
                          <a:effectLst/>
                        </a:rPr>
                        <a:t>Overall percentage of each sentiment</a:t>
                      </a:r>
                    </a:p>
                    <a:p>
                      <a:pPr marL="0" marR="0">
                        <a:spcBef>
                          <a:spcPts val="0"/>
                        </a:spcBef>
                        <a:spcAft>
                          <a:spcPts val="0"/>
                        </a:spcAft>
                      </a:pPr>
                      <a:r>
                        <a:rPr lang="en-US" sz="1000">
                          <a:effectLst/>
                        </a:rPr>
                        <a:t> </a:t>
                      </a:r>
                    </a:p>
                    <a:p>
                      <a:pPr marL="0" marR="0">
                        <a:spcBef>
                          <a:spcPts val="0"/>
                        </a:spcBef>
                        <a:spcAft>
                          <a:spcPts val="0"/>
                        </a:spcAft>
                      </a:pPr>
                      <a:r>
                        <a:rPr lang="en-US" sz="1000">
                          <a:effectLst/>
                        </a:rPr>
                        <a:t>Wordcloud on each sentiment</a:t>
                      </a:r>
                      <a:endParaRPr lang="en-US" sz="1000" b="1">
                        <a:effectLst/>
                        <a:latin typeface="Times New Roman" panose="02020603050405020304" pitchFamily="18" charset="0"/>
                        <a:ea typeface="Calibri" panose="020F0502020204030204" pitchFamily="34" charset="0"/>
                      </a:endParaRPr>
                    </a:p>
                  </a:txBody>
                  <a:tcPr marL="59789" marR="59789" marT="0" marB="0"/>
                </a:tc>
                <a:tc>
                  <a:txBody>
                    <a:bodyPr/>
                    <a:lstStyle/>
                    <a:p>
                      <a:pPr marL="0" marR="0">
                        <a:spcBef>
                          <a:spcPts val="0"/>
                        </a:spcBef>
                        <a:spcAft>
                          <a:spcPts val="0"/>
                        </a:spcAft>
                      </a:pPr>
                      <a:r>
                        <a:rPr lang="en-US" sz="1000" dirty="0">
                          <a:effectLst/>
                        </a:rPr>
                        <a:t>Language detection</a:t>
                      </a:r>
                    </a:p>
                    <a:p>
                      <a:pPr marL="0" marR="0">
                        <a:spcBef>
                          <a:spcPts val="0"/>
                        </a:spcBef>
                        <a:spcAft>
                          <a:spcPts val="0"/>
                        </a:spcAft>
                      </a:pPr>
                      <a:r>
                        <a:rPr lang="en-US" sz="1000" dirty="0">
                          <a:effectLst/>
                        </a:rPr>
                        <a:t> </a:t>
                      </a:r>
                    </a:p>
                    <a:p>
                      <a:pPr marL="0" marR="0">
                        <a:spcBef>
                          <a:spcPts val="0"/>
                        </a:spcBef>
                        <a:spcAft>
                          <a:spcPts val="0"/>
                        </a:spcAft>
                      </a:pPr>
                      <a:r>
                        <a:rPr lang="en-US" sz="1000" dirty="0">
                          <a:effectLst/>
                        </a:rPr>
                        <a:t>Total English messages</a:t>
                      </a:r>
                    </a:p>
                    <a:p>
                      <a:pPr marL="0" marR="0">
                        <a:spcBef>
                          <a:spcPts val="0"/>
                        </a:spcBef>
                        <a:spcAft>
                          <a:spcPts val="0"/>
                        </a:spcAft>
                      </a:pPr>
                      <a:r>
                        <a:rPr lang="en-US" sz="1000" dirty="0">
                          <a:effectLst/>
                        </a:rPr>
                        <a:t> </a:t>
                      </a:r>
                    </a:p>
                    <a:p>
                      <a:pPr marL="0" marR="0">
                        <a:spcBef>
                          <a:spcPts val="0"/>
                        </a:spcBef>
                        <a:spcAft>
                          <a:spcPts val="0"/>
                        </a:spcAft>
                      </a:pPr>
                      <a:r>
                        <a:rPr lang="en-US" sz="1000" dirty="0">
                          <a:effectLst/>
                        </a:rPr>
                        <a:t>English message count</a:t>
                      </a:r>
                    </a:p>
                    <a:p>
                      <a:pPr marL="0" marR="0">
                        <a:spcBef>
                          <a:spcPts val="0"/>
                        </a:spcBef>
                        <a:spcAft>
                          <a:spcPts val="0"/>
                        </a:spcAft>
                      </a:pPr>
                      <a:r>
                        <a:rPr lang="en-US" sz="1000" dirty="0">
                          <a:effectLst/>
                        </a:rPr>
                        <a:t> </a:t>
                      </a:r>
                    </a:p>
                    <a:p>
                      <a:pPr marL="0" marR="0">
                        <a:spcBef>
                          <a:spcPts val="0"/>
                        </a:spcBef>
                        <a:spcAft>
                          <a:spcPts val="0"/>
                        </a:spcAft>
                      </a:pPr>
                      <a:r>
                        <a:rPr lang="en-US" sz="1000" dirty="0">
                          <a:effectLst/>
                        </a:rPr>
                        <a:t>Non-English message count</a:t>
                      </a:r>
                    </a:p>
                    <a:p>
                      <a:pPr marL="0" marR="0">
                        <a:spcBef>
                          <a:spcPts val="0"/>
                        </a:spcBef>
                        <a:spcAft>
                          <a:spcPts val="0"/>
                        </a:spcAft>
                      </a:pPr>
                      <a:r>
                        <a:rPr lang="en-US" sz="1000" dirty="0">
                          <a:effectLst/>
                        </a:rPr>
                        <a:t> </a:t>
                      </a:r>
                    </a:p>
                    <a:p>
                      <a:pPr marL="0" marR="0">
                        <a:spcBef>
                          <a:spcPts val="0"/>
                        </a:spcBef>
                        <a:spcAft>
                          <a:spcPts val="0"/>
                        </a:spcAft>
                      </a:pPr>
                      <a:r>
                        <a:rPr lang="en-US" sz="1000" dirty="0">
                          <a:effectLst/>
                        </a:rPr>
                        <a:t>Users using other languages</a:t>
                      </a:r>
                    </a:p>
                    <a:p>
                      <a:pPr marL="0" marR="0">
                        <a:spcBef>
                          <a:spcPts val="0"/>
                        </a:spcBef>
                        <a:spcAft>
                          <a:spcPts val="0"/>
                        </a:spcAft>
                      </a:pPr>
                      <a:r>
                        <a:rPr lang="en-US" sz="1000" dirty="0">
                          <a:effectLst/>
                        </a:rPr>
                        <a:t> </a:t>
                      </a:r>
                    </a:p>
                    <a:p>
                      <a:pPr marL="0" marR="0">
                        <a:spcBef>
                          <a:spcPts val="0"/>
                        </a:spcBef>
                        <a:spcAft>
                          <a:spcPts val="0"/>
                        </a:spcAft>
                      </a:pPr>
                      <a:r>
                        <a:rPr lang="en-US" sz="1000" dirty="0">
                          <a:effectLst/>
                        </a:rPr>
                        <a:t>Sentiment of the message</a:t>
                      </a:r>
                    </a:p>
                    <a:p>
                      <a:pPr marL="0" marR="0">
                        <a:spcBef>
                          <a:spcPts val="0"/>
                        </a:spcBef>
                        <a:spcAft>
                          <a:spcPts val="0"/>
                        </a:spcAft>
                      </a:pPr>
                      <a:r>
                        <a:rPr lang="en-US" sz="1000" dirty="0">
                          <a:effectLst/>
                        </a:rPr>
                        <a:t> </a:t>
                      </a:r>
                    </a:p>
                    <a:p>
                      <a:pPr marL="0" marR="0">
                        <a:spcBef>
                          <a:spcPts val="0"/>
                        </a:spcBef>
                        <a:spcAft>
                          <a:spcPts val="0"/>
                        </a:spcAft>
                      </a:pPr>
                      <a:r>
                        <a:rPr lang="en-US" sz="1000" dirty="0">
                          <a:effectLst/>
                        </a:rPr>
                        <a:t>Overall percentage of each sentiment</a:t>
                      </a:r>
                    </a:p>
                    <a:p>
                      <a:pPr marL="0" marR="0">
                        <a:spcBef>
                          <a:spcPts val="0"/>
                        </a:spcBef>
                        <a:spcAft>
                          <a:spcPts val="0"/>
                        </a:spcAft>
                      </a:pPr>
                      <a:r>
                        <a:rPr lang="en-US" sz="1000" dirty="0">
                          <a:effectLst/>
                        </a:rPr>
                        <a:t> </a:t>
                      </a:r>
                    </a:p>
                    <a:p>
                      <a:pPr marL="0" marR="0">
                        <a:spcBef>
                          <a:spcPts val="0"/>
                        </a:spcBef>
                        <a:spcAft>
                          <a:spcPts val="0"/>
                        </a:spcAft>
                      </a:pPr>
                      <a:r>
                        <a:rPr lang="en-US" sz="1000" dirty="0" err="1">
                          <a:effectLst/>
                        </a:rPr>
                        <a:t>Wordcloud</a:t>
                      </a:r>
                      <a:r>
                        <a:rPr lang="en-US" sz="1000" dirty="0">
                          <a:effectLst/>
                        </a:rPr>
                        <a:t> on each sentiment</a:t>
                      </a:r>
                      <a:endParaRPr lang="en-US" sz="1000" b="1" dirty="0">
                        <a:effectLst/>
                        <a:latin typeface="Times New Roman" panose="02020603050405020304" pitchFamily="18" charset="0"/>
                        <a:ea typeface="Calibri" panose="020F0502020204030204" pitchFamily="34" charset="0"/>
                      </a:endParaRPr>
                    </a:p>
                  </a:txBody>
                  <a:tcPr marL="59789" marR="59789" marT="0" marB="0"/>
                </a:tc>
                <a:tc>
                  <a:txBody>
                    <a:bodyPr/>
                    <a:lstStyle/>
                    <a:p>
                      <a:pPr marL="0" marR="0">
                        <a:spcBef>
                          <a:spcPts val="0"/>
                        </a:spcBef>
                        <a:spcAft>
                          <a:spcPts val="0"/>
                        </a:spcAft>
                      </a:pPr>
                      <a:r>
                        <a:rPr lang="en-US" sz="1000" dirty="0">
                          <a:effectLst/>
                        </a:rPr>
                        <a:t>Pass</a:t>
                      </a:r>
                      <a:endParaRPr lang="en-US" sz="1000" b="1" dirty="0">
                        <a:effectLst/>
                        <a:latin typeface="Times New Roman" panose="02020603050405020304" pitchFamily="18" charset="0"/>
                        <a:ea typeface="Calibri" panose="020F0502020204030204" pitchFamily="34" charset="0"/>
                      </a:endParaRPr>
                    </a:p>
                  </a:txBody>
                  <a:tcPr marL="59789" marR="59789" marT="0" marB="0"/>
                </a:tc>
                <a:extLst>
                  <a:ext uri="{0D108BD9-81ED-4DB2-BD59-A6C34878D82A}">
                    <a16:rowId xmlns:a16="http://schemas.microsoft.com/office/drawing/2014/main" val="10001"/>
                  </a:ext>
                </a:extLst>
              </a:tr>
            </a:tbl>
          </a:graphicData>
        </a:graphic>
      </p:graphicFrame>
      <p:sp>
        <p:nvSpPr>
          <p:cNvPr id="18" name="Rectangle 17"/>
          <p:cNvSpPr/>
          <p:nvPr/>
        </p:nvSpPr>
        <p:spPr>
          <a:xfrm>
            <a:off x="2469460" y="6124575"/>
            <a:ext cx="2031325" cy="369332"/>
          </a:xfrm>
          <a:prstGeom prst="rect">
            <a:avLst/>
          </a:prstGeom>
        </p:spPr>
        <p:txBody>
          <a:bodyPr wrap="none">
            <a:spAutoFit/>
          </a:bodyPr>
          <a:lstStyle/>
          <a:p>
            <a:r>
              <a:rPr lang="en-US" b="1" dirty="0">
                <a:latin typeface="Times New Roman" panose="02020603050405020304" pitchFamily="18" charset="0"/>
              </a:rPr>
              <a:t>Statistical test case</a:t>
            </a:r>
            <a:endParaRPr lang="en-US" dirty="0"/>
          </a:p>
        </p:txBody>
      </p:sp>
      <p:sp>
        <p:nvSpPr>
          <p:cNvPr id="19" name="Rectangle 18"/>
          <p:cNvSpPr/>
          <p:nvPr/>
        </p:nvSpPr>
        <p:spPr>
          <a:xfrm>
            <a:off x="7072482" y="6124575"/>
            <a:ext cx="4333238" cy="369332"/>
          </a:xfrm>
          <a:prstGeom prst="rect">
            <a:avLst/>
          </a:prstGeom>
        </p:spPr>
        <p:txBody>
          <a:bodyPr wrap="none">
            <a:spAutoFit/>
          </a:bodyPr>
          <a:lstStyle/>
          <a:p>
            <a:r>
              <a:rPr lang="en-US" b="1" dirty="0">
                <a:latin typeface="Times New Roman" panose="02020603050405020304" pitchFamily="18" charset="0"/>
              </a:rPr>
              <a:t>Language &amp; Sentiment Detection test case</a:t>
            </a:r>
            <a:endParaRPr lang="en-US" dirty="0"/>
          </a:p>
        </p:txBody>
      </p:sp>
      <p:sp>
        <p:nvSpPr>
          <p:cNvPr id="20" name="Rectangle 19"/>
          <p:cNvSpPr/>
          <p:nvPr/>
        </p:nvSpPr>
        <p:spPr>
          <a:xfrm>
            <a:off x="115229" y="6550223"/>
            <a:ext cx="6096000" cy="307777"/>
          </a:xfrm>
          <a:prstGeom prst="rect">
            <a:avLst/>
          </a:prstGeom>
        </p:spPr>
        <p:txBody>
          <a:bodyPr>
            <a:spAutoFit/>
          </a:bodyPr>
          <a:lstStyle/>
          <a:p>
            <a:pPr algn="ct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WhatsApp group chat analysis and prediction using naïve </a:t>
            </a:r>
            <a:r>
              <a:rPr lang="en-US" sz="1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bayes</a:t>
            </a: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classification</a:t>
            </a: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078607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24C6129-1514-6315-5DAE-06A961E8E7B5}"/>
              </a:ext>
            </a:extLst>
          </p:cNvPr>
          <p:cNvSpPr txBox="1"/>
          <p:nvPr/>
        </p:nvSpPr>
        <p:spPr>
          <a:xfrm>
            <a:off x="2324232" y="3241898"/>
            <a:ext cx="7753739" cy="467885"/>
          </a:xfrm>
          <a:prstGeom prst="rect">
            <a:avLst/>
          </a:prstGeom>
          <a:noFill/>
        </p:spPr>
        <p:txBody>
          <a:bodyPr wrap="square">
            <a:spAutoFit/>
          </a:bodyPr>
          <a:lstStyle/>
          <a:p>
            <a:pPr algn="ctr">
              <a:lnSpc>
                <a:spcPct val="107000"/>
              </a:lnSpc>
              <a:spcBef>
                <a:spcPts val="200"/>
              </a:spcBef>
            </a:pPr>
            <a:endParaRPr lang="en-GB" sz="2400" b="1" dirty="0">
              <a:effectLst/>
              <a:latin typeface="Arial Black" panose="020B0A04020102020204" pitchFamily="34"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40ABE24-9E0E-5AE2-9862-B3737D8C7F66}"/>
              </a:ext>
            </a:extLst>
          </p:cNvPr>
          <p:cNvSpPr txBox="1"/>
          <p:nvPr/>
        </p:nvSpPr>
        <p:spPr>
          <a:xfrm>
            <a:off x="421551" y="168439"/>
            <a:ext cx="8205690" cy="819007"/>
          </a:xfrm>
          <a:prstGeom prst="rect">
            <a:avLst/>
          </a:prstGeom>
          <a:noFill/>
        </p:spPr>
        <p:txBody>
          <a:bodyPr wrap="square">
            <a:spAutoFit/>
          </a:bodyPr>
          <a:lstStyle/>
          <a:p>
            <a:pPr algn="ctr">
              <a:lnSpc>
                <a:spcPct val="107000"/>
              </a:lnSpc>
              <a:spcBef>
                <a:spcPts val="1200"/>
              </a:spcBef>
            </a:pPr>
            <a:r>
              <a:rPr lang="en-GB" b="1" kern="0"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Aditya College Of Engineering And Technology</a:t>
            </a:r>
            <a:endParaRPr lang="en-GB" b="1" kern="0" dirty="0">
              <a:solidFill>
                <a:srgbClr val="00B0F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Bef>
                <a:spcPts val="1200"/>
              </a:spcBef>
            </a:pPr>
            <a:endParaRPr lang="en-GB" b="1" kern="0" dirty="0">
              <a:solidFill>
                <a:srgbClr val="FFFF0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3CAB0EE-D4EA-6C21-FCBA-C32729D006D6}"/>
              </a:ext>
            </a:extLst>
          </p:cNvPr>
          <p:cNvSpPr txBox="1"/>
          <p:nvPr/>
        </p:nvSpPr>
        <p:spPr>
          <a:xfrm>
            <a:off x="1471448" y="4320002"/>
            <a:ext cx="5234152" cy="506292"/>
          </a:xfrm>
          <a:prstGeom prst="rect">
            <a:avLst/>
          </a:prstGeom>
          <a:noFill/>
        </p:spPr>
        <p:txBody>
          <a:bodyPr wrap="square" rtlCol="0">
            <a:spAutoFit/>
          </a:bodyPr>
          <a:lstStyle/>
          <a:p>
            <a:pPr>
              <a:lnSpc>
                <a:spcPct val="150000"/>
              </a:lnSpc>
            </a:pPr>
            <a:endParaRPr lang="en-US" sz="2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659A834-A872-B6B9-D5CB-36C68E359A6D}"/>
              </a:ext>
            </a:extLst>
          </p:cNvPr>
          <p:cNvSpPr txBox="1"/>
          <p:nvPr/>
        </p:nvSpPr>
        <p:spPr>
          <a:xfrm>
            <a:off x="7629894" y="4320002"/>
            <a:ext cx="3195145" cy="369332"/>
          </a:xfrm>
          <a:prstGeom prst="rect">
            <a:avLst/>
          </a:prstGeom>
          <a:noFill/>
        </p:spPr>
        <p:txBody>
          <a:bodyPr wrap="square" rtlCol="0">
            <a:spAutoFit/>
          </a:bodyPr>
          <a:lstStyle/>
          <a:p>
            <a:endParaRPr lang="en-US" dirty="0"/>
          </a:p>
        </p:txBody>
      </p:sp>
      <p:pic>
        <p:nvPicPr>
          <p:cNvPr id="2" name="Picture 1">
            <a:extLst>
              <a:ext uri="{FF2B5EF4-FFF2-40B4-BE49-F238E27FC236}">
                <a16:creationId xmlns:a16="http://schemas.microsoft.com/office/drawing/2014/main" id="{5DDECA1A-CCA5-2555-0EA0-97B32367D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15" y="215803"/>
            <a:ext cx="1661251" cy="852958"/>
          </a:xfrm>
          <a:prstGeom prst="rect">
            <a:avLst/>
          </a:prstGeom>
        </p:spPr>
      </p:pic>
      <p:sp>
        <p:nvSpPr>
          <p:cNvPr id="4" name="Rectangle 3"/>
          <p:cNvSpPr/>
          <p:nvPr/>
        </p:nvSpPr>
        <p:spPr>
          <a:xfrm>
            <a:off x="1080649" y="1093326"/>
            <a:ext cx="6015749" cy="646331"/>
          </a:xfrm>
          <a:prstGeom prst="rect">
            <a:avLst/>
          </a:prstGeom>
        </p:spPr>
        <p:txBody>
          <a:bodyPr wrap="none">
            <a:spAutoFit/>
          </a:bodyPr>
          <a:lstStyle/>
          <a:p>
            <a:r>
              <a:rPr lang="en-US" sz="3600" b="1" dirty="0">
                <a:latin typeface="Times New Roman" panose="02020603050405020304" pitchFamily="18" charset="0"/>
                <a:cs typeface="Times New Roman" panose="02020603050405020304" pitchFamily="18" charset="0"/>
              </a:rPr>
              <a:t> User Interface Screen Design</a:t>
            </a:r>
          </a:p>
        </p:txBody>
      </p:sp>
      <p:pic>
        <p:nvPicPr>
          <p:cNvPr id="1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1397" y="1909009"/>
            <a:ext cx="9016647" cy="4249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05101" y="6550223"/>
            <a:ext cx="6096000" cy="307777"/>
          </a:xfrm>
          <a:prstGeom prst="rect">
            <a:avLst/>
          </a:prstGeom>
        </p:spPr>
        <p:txBody>
          <a:bodyPr>
            <a:spAutoFit/>
          </a:bodyPr>
          <a:lstStyle/>
          <a:p>
            <a:pPr algn="ct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WhatsApp group chat analysis and prediction using naïve </a:t>
            </a:r>
            <a:r>
              <a:rPr lang="en-US" sz="1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bayes</a:t>
            </a: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classification</a:t>
            </a: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761786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24C6129-1514-6315-5DAE-06A961E8E7B5}"/>
              </a:ext>
            </a:extLst>
          </p:cNvPr>
          <p:cNvSpPr txBox="1"/>
          <p:nvPr/>
        </p:nvSpPr>
        <p:spPr>
          <a:xfrm>
            <a:off x="2324232" y="3241898"/>
            <a:ext cx="7753739" cy="467885"/>
          </a:xfrm>
          <a:prstGeom prst="rect">
            <a:avLst/>
          </a:prstGeom>
          <a:noFill/>
        </p:spPr>
        <p:txBody>
          <a:bodyPr wrap="square">
            <a:spAutoFit/>
          </a:bodyPr>
          <a:lstStyle/>
          <a:p>
            <a:pPr algn="ctr">
              <a:lnSpc>
                <a:spcPct val="107000"/>
              </a:lnSpc>
              <a:spcBef>
                <a:spcPts val="200"/>
              </a:spcBef>
            </a:pPr>
            <a:endParaRPr lang="en-GB" sz="2400" b="1" dirty="0">
              <a:effectLst/>
              <a:latin typeface="Arial Black" panose="020B0A04020102020204" pitchFamily="34"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40ABE24-9E0E-5AE2-9862-B3737D8C7F66}"/>
              </a:ext>
            </a:extLst>
          </p:cNvPr>
          <p:cNvSpPr txBox="1"/>
          <p:nvPr/>
        </p:nvSpPr>
        <p:spPr>
          <a:xfrm>
            <a:off x="421551" y="168439"/>
            <a:ext cx="8205690" cy="819007"/>
          </a:xfrm>
          <a:prstGeom prst="rect">
            <a:avLst/>
          </a:prstGeom>
          <a:noFill/>
        </p:spPr>
        <p:txBody>
          <a:bodyPr wrap="square">
            <a:spAutoFit/>
          </a:bodyPr>
          <a:lstStyle/>
          <a:p>
            <a:pPr algn="ctr">
              <a:lnSpc>
                <a:spcPct val="107000"/>
              </a:lnSpc>
              <a:spcBef>
                <a:spcPts val="1200"/>
              </a:spcBef>
            </a:pPr>
            <a:r>
              <a:rPr lang="en-GB" b="1" kern="0"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Aditya College Of Engineering And Technology</a:t>
            </a:r>
            <a:endParaRPr lang="en-GB" b="1" kern="0" dirty="0">
              <a:solidFill>
                <a:srgbClr val="00B0F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Bef>
                <a:spcPts val="1200"/>
              </a:spcBef>
            </a:pPr>
            <a:endParaRPr lang="en-GB" b="1" kern="0" dirty="0">
              <a:solidFill>
                <a:srgbClr val="FFFF0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3CAB0EE-D4EA-6C21-FCBA-C32729D006D6}"/>
              </a:ext>
            </a:extLst>
          </p:cNvPr>
          <p:cNvSpPr txBox="1"/>
          <p:nvPr/>
        </p:nvSpPr>
        <p:spPr>
          <a:xfrm>
            <a:off x="1471448" y="4320002"/>
            <a:ext cx="5234152" cy="506292"/>
          </a:xfrm>
          <a:prstGeom prst="rect">
            <a:avLst/>
          </a:prstGeom>
          <a:noFill/>
        </p:spPr>
        <p:txBody>
          <a:bodyPr wrap="square" rtlCol="0">
            <a:spAutoFit/>
          </a:bodyPr>
          <a:lstStyle/>
          <a:p>
            <a:pPr>
              <a:lnSpc>
                <a:spcPct val="150000"/>
              </a:lnSpc>
            </a:pPr>
            <a:endParaRPr lang="en-US" sz="2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659A834-A872-B6B9-D5CB-36C68E359A6D}"/>
              </a:ext>
            </a:extLst>
          </p:cNvPr>
          <p:cNvSpPr txBox="1"/>
          <p:nvPr/>
        </p:nvSpPr>
        <p:spPr>
          <a:xfrm>
            <a:off x="7629894" y="4320002"/>
            <a:ext cx="3195145" cy="369332"/>
          </a:xfrm>
          <a:prstGeom prst="rect">
            <a:avLst/>
          </a:prstGeom>
          <a:noFill/>
        </p:spPr>
        <p:txBody>
          <a:bodyPr wrap="square" rtlCol="0">
            <a:spAutoFit/>
          </a:bodyPr>
          <a:lstStyle/>
          <a:p>
            <a:endParaRPr lang="en-US" dirty="0"/>
          </a:p>
        </p:txBody>
      </p:sp>
      <p:pic>
        <p:nvPicPr>
          <p:cNvPr id="2" name="Picture 1">
            <a:extLst>
              <a:ext uri="{FF2B5EF4-FFF2-40B4-BE49-F238E27FC236}">
                <a16:creationId xmlns:a16="http://schemas.microsoft.com/office/drawing/2014/main" id="{5DDECA1A-CCA5-2555-0EA0-97B32367D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15" y="215803"/>
            <a:ext cx="1661251" cy="852958"/>
          </a:xfrm>
          <a:prstGeom prst="rect">
            <a:avLst/>
          </a:prstGeom>
        </p:spPr>
      </p:pic>
      <p:pic>
        <p:nvPicPr>
          <p:cNvPr id="4" name="Picture 3"/>
          <p:cNvPicPr>
            <a:picLocks noChangeAspect="1"/>
          </p:cNvPicPr>
          <p:nvPr/>
        </p:nvPicPr>
        <p:blipFill>
          <a:blip r:embed="rId3"/>
          <a:stretch>
            <a:fillRect/>
          </a:stretch>
        </p:blipFill>
        <p:spPr>
          <a:xfrm>
            <a:off x="633489" y="1834678"/>
            <a:ext cx="10488454" cy="4672728"/>
          </a:xfrm>
          <a:prstGeom prst="rect">
            <a:avLst/>
          </a:prstGeom>
        </p:spPr>
      </p:pic>
      <p:sp>
        <p:nvSpPr>
          <p:cNvPr id="5" name="Rectangle 4"/>
          <p:cNvSpPr/>
          <p:nvPr/>
        </p:nvSpPr>
        <p:spPr>
          <a:xfrm>
            <a:off x="660570" y="1349322"/>
            <a:ext cx="3509294"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 Inputting non-</a:t>
            </a:r>
            <a:r>
              <a:rPr lang="en-US" sz="2000" b="1" dirty="0" err="1">
                <a:latin typeface="Times New Roman" panose="02020603050405020304" pitchFamily="18" charset="0"/>
                <a:cs typeface="Times New Roman" panose="02020603050405020304" pitchFamily="18" charset="0"/>
              </a:rPr>
              <a:t>Whatsapp</a:t>
            </a:r>
            <a:r>
              <a:rPr lang="en-US" sz="2000" b="1" dirty="0">
                <a:latin typeface="Times New Roman" panose="02020603050405020304" pitchFamily="18" charset="0"/>
                <a:cs typeface="Times New Roman" panose="02020603050405020304" pitchFamily="18" charset="0"/>
              </a:rPr>
              <a:t> chat</a:t>
            </a:r>
          </a:p>
        </p:txBody>
      </p:sp>
      <p:sp>
        <p:nvSpPr>
          <p:cNvPr id="6" name="Rectangle 5"/>
          <p:cNvSpPr/>
          <p:nvPr/>
        </p:nvSpPr>
        <p:spPr>
          <a:xfrm>
            <a:off x="4746857" y="753579"/>
            <a:ext cx="1454244" cy="646331"/>
          </a:xfrm>
          <a:prstGeom prst="rect">
            <a:avLst/>
          </a:prstGeom>
        </p:spPr>
        <p:txBody>
          <a:bodyPr wrap="none">
            <a:spAutoFit/>
          </a:bodyPr>
          <a:lstStyle/>
          <a:p>
            <a:r>
              <a:rPr lang="en-US" sz="3600" b="1" dirty="0">
                <a:latin typeface="Times New Roman" panose="02020603050405020304" pitchFamily="18" charset="0"/>
                <a:cs typeface="Times New Roman" panose="02020603050405020304" pitchFamily="18" charset="0"/>
              </a:rPr>
              <a:t> Demo</a:t>
            </a:r>
          </a:p>
        </p:txBody>
      </p:sp>
      <p:sp>
        <p:nvSpPr>
          <p:cNvPr id="12" name="Rectangle 11"/>
          <p:cNvSpPr/>
          <p:nvPr/>
        </p:nvSpPr>
        <p:spPr>
          <a:xfrm>
            <a:off x="105101" y="6592652"/>
            <a:ext cx="6096000" cy="307777"/>
          </a:xfrm>
          <a:prstGeom prst="rect">
            <a:avLst/>
          </a:prstGeom>
        </p:spPr>
        <p:txBody>
          <a:bodyPr>
            <a:spAutoFit/>
          </a:bodyPr>
          <a:lstStyle/>
          <a:p>
            <a:pPr algn="ct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WhatsApp group chat analysis and prediction using naïve </a:t>
            </a:r>
            <a:r>
              <a:rPr lang="en-US" sz="1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bayes</a:t>
            </a: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classification</a:t>
            </a: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031633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24C6129-1514-6315-5DAE-06A961E8E7B5}"/>
              </a:ext>
            </a:extLst>
          </p:cNvPr>
          <p:cNvSpPr txBox="1"/>
          <p:nvPr/>
        </p:nvSpPr>
        <p:spPr>
          <a:xfrm>
            <a:off x="2324232" y="3241898"/>
            <a:ext cx="7753739" cy="467885"/>
          </a:xfrm>
          <a:prstGeom prst="rect">
            <a:avLst/>
          </a:prstGeom>
          <a:noFill/>
        </p:spPr>
        <p:txBody>
          <a:bodyPr wrap="square">
            <a:spAutoFit/>
          </a:bodyPr>
          <a:lstStyle/>
          <a:p>
            <a:pPr algn="ctr">
              <a:lnSpc>
                <a:spcPct val="107000"/>
              </a:lnSpc>
              <a:spcBef>
                <a:spcPts val="200"/>
              </a:spcBef>
            </a:pPr>
            <a:endParaRPr lang="en-GB" sz="2400" b="1" dirty="0">
              <a:effectLst/>
              <a:latin typeface="Arial Black" panose="020B0A04020102020204" pitchFamily="34"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40ABE24-9E0E-5AE2-9862-B3737D8C7F66}"/>
              </a:ext>
            </a:extLst>
          </p:cNvPr>
          <p:cNvSpPr txBox="1"/>
          <p:nvPr/>
        </p:nvSpPr>
        <p:spPr>
          <a:xfrm>
            <a:off x="421551" y="79230"/>
            <a:ext cx="8205690" cy="819007"/>
          </a:xfrm>
          <a:prstGeom prst="rect">
            <a:avLst/>
          </a:prstGeom>
          <a:noFill/>
        </p:spPr>
        <p:txBody>
          <a:bodyPr wrap="square">
            <a:spAutoFit/>
          </a:bodyPr>
          <a:lstStyle/>
          <a:p>
            <a:pPr algn="ctr">
              <a:lnSpc>
                <a:spcPct val="107000"/>
              </a:lnSpc>
              <a:spcBef>
                <a:spcPts val="1200"/>
              </a:spcBef>
            </a:pPr>
            <a:r>
              <a:rPr lang="en-GB" b="1" kern="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Aditya College Of Engineering And Technology</a:t>
            </a:r>
            <a:endParaRPr lang="en-GB" b="1" kern="0">
              <a:solidFill>
                <a:srgbClr val="00B0F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Bef>
                <a:spcPts val="1200"/>
              </a:spcBef>
            </a:pPr>
            <a:endParaRPr lang="en-GB" b="1" kern="0" dirty="0">
              <a:solidFill>
                <a:srgbClr val="FFFF0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3CAB0EE-D4EA-6C21-FCBA-C32729D006D6}"/>
              </a:ext>
            </a:extLst>
          </p:cNvPr>
          <p:cNvSpPr txBox="1"/>
          <p:nvPr/>
        </p:nvSpPr>
        <p:spPr>
          <a:xfrm>
            <a:off x="1471448" y="4320002"/>
            <a:ext cx="5234152" cy="506292"/>
          </a:xfrm>
          <a:prstGeom prst="rect">
            <a:avLst/>
          </a:prstGeom>
          <a:noFill/>
        </p:spPr>
        <p:txBody>
          <a:bodyPr wrap="square" rtlCol="0">
            <a:spAutoFit/>
          </a:bodyPr>
          <a:lstStyle/>
          <a:p>
            <a:pPr>
              <a:lnSpc>
                <a:spcPct val="150000"/>
              </a:lnSpc>
            </a:pPr>
            <a:endParaRPr lang="en-US" sz="2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659A834-A872-B6B9-D5CB-36C68E359A6D}"/>
              </a:ext>
            </a:extLst>
          </p:cNvPr>
          <p:cNvSpPr txBox="1"/>
          <p:nvPr/>
        </p:nvSpPr>
        <p:spPr>
          <a:xfrm>
            <a:off x="7629894" y="4320002"/>
            <a:ext cx="3195145" cy="369332"/>
          </a:xfrm>
          <a:prstGeom prst="rect">
            <a:avLst/>
          </a:prstGeom>
          <a:noFill/>
        </p:spPr>
        <p:txBody>
          <a:bodyPr wrap="square" rtlCol="0">
            <a:spAutoFit/>
          </a:bodyPr>
          <a:lstStyle/>
          <a:p>
            <a:endParaRPr lang="en-US" dirty="0"/>
          </a:p>
        </p:txBody>
      </p:sp>
      <p:pic>
        <p:nvPicPr>
          <p:cNvPr id="2" name="Picture 1">
            <a:extLst>
              <a:ext uri="{FF2B5EF4-FFF2-40B4-BE49-F238E27FC236}">
                <a16:creationId xmlns:a16="http://schemas.microsoft.com/office/drawing/2014/main" id="{5DDECA1A-CCA5-2555-0EA0-97B32367D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15" y="215803"/>
            <a:ext cx="1661251" cy="852958"/>
          </a:xfrm>
          <a:prstGeom prst="rect">
            <a:avLst/>
          </a:prstGeom>
        </p:spPr>
      </p:pic>
      <p:pic>
        <p:nvPicPr>
          <p:cNvPr id="1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993" y="1722796"/>
            <a:ext cx="10610215" cy="4689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821160" y="1220882"/>
            <a:ext cx="3006144"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 Inputting </a:t>
            </a:r>
            <a:r>
              <a:rPr lang="en-US" sz="2000" b="1" dirty="0" err="1">
                <a:latin typeface="Times New Roman" panose="02020603050405020304" pitchFamily="18" charset="0"/>
                <a:cs typeface="Times New Roman" panose="02020603050405020304" pitchFamily="18" charset="0"/>
              </a:rPr>
              <a:t>Whatsapp</a:t>
            </a:r>
            <a:r>
              <a:rPr lang="en-US" sz="2000" b="1" dirty="0">
                <a:latin typeface="Times New Roman" panose="02020603050405020304" pitchFamily="18" charset="0"/>
                <a:cs typeface="Times New Roman" panose="02020603050405020304" pitchFamily="18" charset="0"/>
              </a:rPr>
              <a:t> chat</a:t>
            </a:r>
          </a:p>
        </p:txBody>
      </p:sp>
      <p:sp>
        <p:nvSpPr>
          <p:cNvPr id="5" name="Rectangle 4"/>
          <p:cNvSpPr/>
          <p:nvPr/>
        </p:nvSpPr>
        <p:spPr>
          <a:xfrm>
            <a:off x="105100" y="6550223"/>
            <a:ext cx="6096000" cy="307777"/>
          </a:xfrm>
          <a:prstGeom prst="rect">
            <a:avLst/>
          </a:prstGeom>
        </p:spPr>
        <p:txBody>
          <a:bodyPr>
            <a:spAutoFit/>
          </a:bodyPr>
          <a:lstStyle/>
          <a:p>
            <a:pPr algn="ct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WhatsApp group chat analysis and prediction using naïve </a:t>
            </a:r>
            <a:r>
              <a:rPr lang="en-US" sz="1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bayes</a:t>
            </a: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classification</a:t>
            </a: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673368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24C6129-1514-6315-5DAE-06A961E8E7B5}"/>
              </a:ext>
            </a:extLst>
          </p:cNvPr>
          <p:cNvSpPr txBox="1"/>
          <p:nvPr/>
        </p:nvSpPr>
        <p:spPr>
          <a:xfrm>
            <a:off x="2324232" y="3241898"/>
            <a:ext cx="7753739" cy="467885"/>
          </a:xfrm>
          <a:prstGeom prst="rect">
            <a:avLst/>
          </a:prstGeom>
          <a:noFill/>
        </p:spPr>
        <p:txBody>
          <a:bodyPr wrap="square">
            <a:spAutoFit/>
          </a:bodyPr>
          <a:lstStyle/>
          <a:p>
            <a:pPr algn="ctr">
              <a:lnSpc>
                <a:spcPct val="107000"/>
              </a:lnSpc>
              <a:spcBef>
                <a:spcPts val="200"/>
              </a:spcBef>
            </a:pPr>
            <a:endParaRPr lang="en-GB" sz="2400" b="1" dirty="0">
              <a:effectLst/>
              <a:latin typeface="Arial Black" panose="020B0A04020102020204" pitchFamily="34"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40ABE24-9E0E-5AE2-9862-B3737D8C7F66}"/>
              </a:ext>
            </a:extLst>
          </p:cNvPr>
          <p:cNvSpPr txBox="1"/>
          <p:nvPr/>
        </p:nvSpPr>
        <p:spPr>
          <a:xfrm>
            <a:off x="421551" y="168439"/>
            <a:ext cx="8205690" cy="819007"/>
          </a:xfrm>
          <a:prstGeom prst="rect">
            <a:avLst/>
          </a:prstGeom>
          <a:noFill/>
        </p:spPr>
        <p:txBody>
          <a:bodyPr wrap="square">
            <a:spAutoFit/>
          </a:bodyPr>
          <a:lstStyle/>
          <a:p>
            <a:pPr algn="ctr">
              <a:lnSpc>
                <a:spcPct val="107000"/>
              </a:lnSpc>
              <a:spcBef>
                <a:spcPts val="1200"/>
              </a:spcBef>
            </a:pPr>
            <a:r>
              <a:rPr lang="en-GB" b="1" kern="0"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Aditya College Of Engineering And Technology</a:t>
            </a:r>
            <a:endParaRPr lang="en-GB" b="1" kern="0" dirty="0">
              <a:solidFill>
                <a:srgbClr val="00B0F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Bef>
                <a:spcPts val="1200"/>
              </a:spcBef>
            </a:pPr>
            <a:endParaRPr lang="en-GB" b="1" kern="0" dirty="0">
              <a:solidFill>
                <a:srgbClr val="FFFF0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3CAB0EE-D4EA-6C21-FCBA-C32729D006D6}"/>
              </a:ext>
            </a:extLst>
          </p:cNvPr>
          <p:cNvSpPr txBox="1"/>
          <p:nvPr/>
        </p:nvSpPr>
        <p:spPr>
          <a:xfrm>
            <a:off x="1471448" y="4320002"/>
            <a:ext cx="5234152" cy="506292"/>
          </a:xfrm>
          <a:prstGeom prst="rect">
            <a:avLst/>
          </a:prstGeom>
          <a:noFill/>
        </p:spPr>
        <p:txBody>
          <a:bodyPr wrap="square" rtlCol="0">
            <a:spAutoFit/>
          </a:bodyPr>
          <a:lstStyle/>
          <a:p>
            <a:pPr>
              <a:lnSpc>
                <a:spcPct val="150000"/>
              </a:lnSpc>
            </a:pPr>
            <a:endParaRPr lang="en-US" sz="2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659A834-A872-B6B9-D5CB-36C68E359A6D}"/>
              </a:ext>
            </a:extLst>
          </p:cNvPr>
          <p:cNvSpPr txBox="1"/>
          <p:nvPr/>
        </p:nvSpPr>
        <p:spPr>
          <a:xfrm>
            <a:off x="7629894" y="4320002"/>
            <a:ext cx="3195145" cy="369332"/>
          </a:xfrm>
          <a:prstGeom prst="rect">
            <a:avLst/>
          </a:prstGeom>
          <a:noFill/>
        </p:spPr>
        <p:txBody>
          <a:bodyPr wrap="square" rtlCol="0">
            <a:spAutoFit/>
          </a:bodyPr>
          <a:lstStyle/>
          <a:p>
            <a:endParaRPr lang="en-US" dirty="0"/>
          </a:p>
        </p:txBody>
      </p:sp>
      <p:pic>
        <p:nvPicPr>
          <p:cNvPr id="2" name="Picture 1">
            <a:extLst>
              <a:ext uri="{FF2B5EF4-FFF2-40B4-BE49-F238E27FC236}">
                <a16:creationId xmlns:a16="http://schemas.microsoft.com/office/drawing/2014/main" id="{5DDECA1A-CCA5-2555-0EA0-97B32367D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15" y="215803"/>
            <a:ext cx="1661251" cy="852958"/>
          </a:xfrm>
          <a:prstGeom prst="rect">
            <a:avLst/>
          </a:prstGeom>
        </p:spPr>
      </p:pic>
      <p:pic>
        <p:nvPicPr>
          <p:cNvPr id="10" name="Picture 9"/>
          <p:cNvPicPr>
            <a:picLocks noChangeAspect="1"/>
          </p:cNvPicPr>
          <p:nvPr/>
        </p:nvPicPr>
        <p:blipFill>
          <a:blip r:embed="rId3"/>
          <a:stretch>
            <a:fillRect/>
          </a:stretch>
        </p:blipFill>
        <p:spPr>
          <a:xfrm>
            <a:off x="869244" y="1433689"/>
            <a:ext cx="10655692" cy="4870097"/>
          </a:xfrm>
          <a:prstGeom prst="rect">
            <a:avLst/>
          </a:prstGeom>
        </p:spPr>
      </p:pic>
      <p:sp>
        <p:nvSpPr>
          <p:cNvPr id="4" name="Rectangle 3"/>
          <p:cNvSpPr/>
          <p:nvPr/>
        </p:nvSpPr>
        <p:spPr>
          <a:xfrm>
            <a:off x="101090" y="6550223"/>
            <a:ext cx="6096000" cy="307777"/>
          </a:xfrm>
          <a:prstGeom prst="rect">
            <a:avLst/>
          </a:prstGeom>
        </p:spPr>
        <p:txBody>
          <a:bodyPr>
            <a:spAutoFit/>
          </a:bodyPr>
          <a:lstStyle/>
          <a:p>
            <a:pPr algn="ct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WhatsApp group chat analysis and prediction using naïve </a:t>
            </a:r>
            <a:r>
              <a:rPr lang="en-US" sz="1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bayes</a:t>
            </a: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classification</a:t>
            </a: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157519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1471448" y="1316286"/>
            <a:ext cx="9101959" cy="777765"/>
          </a:xfrm>
        </p:spPr>
        <p:txBody>
          <a:bodyPr>
            <a:noAutofit/>
          </a:bodyPr>
          <a:lstStyle/>
          <a:p>
            <a:r>
              <a:rPr lang="en-IN" sz="3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ABSTRACT</a:t>
            </a:r>
            <a:endParaRPr lang="en-US" sz="3200" dirty="0">
              <a:solidFill>
                <a:schemeClr val="tx1"/>
              </a:solidFill>
            </a:endParaRPr>
          </a:p>
        </p:txBody>
      </p:sp>
      <p:sp>
        <p:nvSpPr>
          <p:cNvPr id="8" name="TextBox 7">
            <a:extLst>
              <a:ext uri="{FF2B5EF4-FFF2-40B4-BE49-F238E27FC236}">
                <a16:creationId xmlns:a16="http://schemas.microsoft.com/office/drawing/2014/main" id="{840ABE24-9E0E-5AE2-9862-B3737D8C7F66}"/>
              </a:ext>
            </a:extLst>
          </p:cNvPr>
          <p:cNvSpPr txBox="1"/>
          <p:nvPr/>
        </p:nvSpPr>
        <p:spPr>
          <a:xfrm>
            <a:off x="421551" y="123834"/>
            <a:ext cx="8205690" cy="819007"/>
          </a:xfrm>
          <a:prstGeom prst="rect">
            <a:avLst/>
          </a:prstGeom>
          <a:noFill/>
        </p:spPr>
        <p:txBody>
          <a:bodyPr wrap="square">
            <a:spAutoFit/>
          </a:bodyPr>
          <a:lstStyle/>
          <a:p>
            <a:pPr algn="ctr">
              <a:lnSpc>
                <a:spcPct val="107000"/>
              </a:lnSpc>
              <a:spcBef>
                <a:spcPts val="1200"/>
              </a:spcBef>
            </a:pPr>
            <a:r>
              <a:rPr lang="en-GB" b="1" kern="0"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Aditya College Of Engineering And Technology</a:t>
            </a:r>
            <a:endParaRPr lang="en-GB" b="1" kern="0" dirty="0">
              <a:solidFill>
                <a:srgbClr val="00B0F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Bef>
                <a:spcPts val="1200"/>
              </a:spcBef>
            </a:pPr>
            <a:endParaRPr lang="en-GB" b="1" kern="0" dirty="0">
              <a:solidFill>
                <a:srgbClr val="FFFF0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5DDECA1A-CCA5-2555-0EA0-97B32367D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15" y="215803"/>
            <a:ext cx="1661251" cy="852958"/>
          </a:xfrm>
          <a:prstGeom prst="rect">
            <a:avLst/>
          </a:prstGeom>
        </p:spPr>
      </p:pic>
      <p:sp>
        <p:nvSpPr>
          <p:cNvPr id="4" name="Rectangle 3"/>
          <p:cNvSpPr/>
          <p:nvPr/>
        </p:nvSpPr>
        <p:spPr>
          <a:xfrm>
            <a:off x="421551" y="1068761"/>
            <a:ext cx="10724444" cy="5272213"/>
          </a:xfrm>
          <a:prstGeom prst="rect">
            <a:avLst/>
          </a:prstGeom>
        </p:spPr>
        <p:txBody>
          <a:bodyPr wrap="square">
            <a:spAutoFit/>
          </a:bodyPr>
          <a:lstStyle/>
          <a:p>
            <a:pPr algn="just">
              <a:lnSpc>
                <a:spcPct val="110000"/>
              </a:lnSpc>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0000"/>
              </a:lnSpc>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0000"/>
              </a:lnSpc>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0000"/>
              </a:lnSpc>
            </a:pPr>
            <a:r>
              <a:rPr lang="en-US" dirty="0">
                <a:latin typeface="Times New Roman" panose="02020603050405020304" pitchFamily="18" charset="0"/>
                <a:ea typeface="Calibri" panose="020F0502020204030204" pitchFamily="34" charset="0"/>
                <a:cs typeface="Times New Roman" panose="02020603050405020304" pitchFamily="18" charset="0"/>
              </a:rPr>
              <a:t>Recently WhatsApp has become the most used and efficient method of communication and people are more interested in doing important collaborate tasks using WhatsApp Group Chat facilities. As group can be created for various purposes in different field of work, these group chats can be sources of lot of information for further analysis and problem solving. Our project “WhatsApp group chat analysis and prediction using naïve </a:t>
            </a:r>
            <a:r>
              <a:rPr lang="en-US" dirty="0" err="1">
                <a:latin typeface="Times New Roman" panose="02020603050405020304" pitchFamily="18" charset="0"/>
                <a:ea typeface="Calibri" panose="020F0502020204030204" pitchFamily="34" charset="0"/>
                <a:cs typeface="Times New Roman" panose="02020603050405020304" pitchFamily="18" charset="0"/>
              </a:rPr>
              <a:t>bayes</a:t>
            </a:r>
            <a:r>
              <a:rPr lang="en-US" dirty="0">
                <a:latin typeface="Times New Roman" panose="02020603050405020304" pitchFamily="18" charset="0"/>
                <a:ea typeface="Calibri" panose="020F0502020204030204" pitchFamily="34" charset="0"/>
                <a:cs typeface="Times New Roman" panose="02020603050405020304" pitchFamily="18" charset="0"/>
              </a:rPr>
              <a:t> classification” can provide an in-depth statistical analysis based on the given group chat data and a better understanding about people’s behaviors through chats which can be further useful for sentiment analysis later. We have included some special features to existing systems like, our tool can future predict the most suitable hour of the day for admin’s reply in the group, Categorize the subject of the group, giving warnings after recognizing media overload and hate speech, Linguistic Manifestations of WhatsApp conversations, language detection etc. In brief the aim of the project is doing statistical analysis as well as future predictions to include all possible feature in a single application. The naïve </a:t>
            </a:r>
            <a:r>
              <a:rPr lang="en-US" dirty="0" err="1">
                <a:latin typeface="Times New Roman" panose="02020603050405020304" pitchFamily="18" charset="0"/>
                <a:ea typeface="Calibri" panose="020F0502020204030204" pitchFamily="34" charset="0"/>
                <a:cs typeface="Times New Roman" panose="02020603050405020304" pitchFamily="18" charset="0"/>
              </a:rPr>
              <a:t>bayes</a:t>
            </a:r>
            <a:r>
              <a:rPr lang="en-US" dirty="0">
                <a:latin typeface="Times New Roman" panose="02020603050405020304" pitchFamily="18" charset="0"/>
                <a:ea typeface="Calibri" panose="020F0502020204030204" pitchFamily="34" charset="0"/>
                <a:cs typeface="Times New Roman" panose="02020603050405020304" pitchFamily="18" charset="0"/>
              </a:rPr>
              <a:t> classification algorithm used here are easy to handle, efficient and less resource consuming algorithm, therefore it will succeed while applying to larger datasets also. This project will help individuals, group administrators and any kind of organizations for efficient analysis of WhatsApp group chats for their specific purposes.</a:t>
            </a:r>
            <a:endParaRPr lang="en-US" dirty="0">
              <a:latin typeface="Times New Roman" panose="02020603050405020304" pitchFamily="18" charset="0"/>
              <a:cs typeface="Times New Roman" panose="02020603050405020304" pitchFamily="18" charset="0"/>
            </a:endParaRPr>
          </a:p>
        </p:txBody>
      </p:sp>
      <p:sp>
        <p:nvSpPr>
          <p:cNvPr id="5" name="Rectangle 4"/>
          <p:cNvSpPr/>
          <p:nvPr/>
        </p:nvSpPr>
        <p:spPr>
          <a:xfrm>
            <a:off x="78059" y="6550223"/>
            <a:ext cx="6096000" cy="307777"/>
          </a:xfrm>
          <a:prstGeom prst="rect">
            <a:avLst/>
          </a:prstGeom>
        </p:spPr>
        <p:txBody>
          <a:bodyPr>
            <a:spAutoFit/>
          </a:bodyPr>
          <a:lstStyle/>
          <a:p>
            <a:pPr algn="ct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WhatsApp group chat analysis and prediction using naïve </a:t>
            </a:r>
            <a:r>
              <a:rPr lang="en-US" sz="1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bayes</a:t>
            </a: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classification</a:t>
            </a: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020597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E46B29-862F-A0A8-0478-ED3FD37C2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362" y="249616"/>
            <a:ext cx="1661251" cy="852958"/>
          </a:xfrm>
          <a:prstGeom prst="rect">
            <a:avLst/>
          </a:prstGeom>
        </p:spPr>
      </p:pic>
      <p:sp>
        <p:nvSpPr>
          <p:cNvPr id="5" name="Rectangle 4"/>
          <p:cNvSpPr/>
          <p:nvPr/>
        </p:nvSpPr>
        <p:spPr>
          <a:xfrm>
            <a:off x="2010363" y="55268"/>
            <a:ext cx="4897495" cy="388696"/>
          </a:xfrm>
          <a:prstGeom prst="rect">
            <a:avLst/>
          </a:prstGeom>
        </p:spPr>
        <p:txBody>
          <a:bodyPr wrap="none">
            <a:spAutoFit/>
          </a:bodyPr>
          <a:lstStyle/>
          <a:p>
            <a:pPr algn="ctr">
              <a:lnSpc>
                <a:spcPct val="107000"/>
              </a:lnSpc>
              <a:spcBef>
                <a:spcPts val="1200"/>
              </a:spcBef>
            </a:pPr>
            <a:r>
              <a:rPr lang="en-GB" b="1" kern="0"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Aditya College Of Engineering And Technology</a:t>
            </a:r>
            <a:endParaRPr lang="en-GB" b="1" kern="0" dirty="0">
              <a:solidFill>
                <a:srgbClr val="00B0F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378" y="1365956"/>
            <a:ext cx="10735733" cy="4854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07244" y="6550223"/>
            <a:ext cx="6096000" cy="307777"/>
          </a:xfrm>
          <a:prstGeom prst="rect">
            <a:avLst/>
          </a:prstGeom>
        </p:spPr>
        <p:txBody>
          <a:bodyPr>
            <a:spAutoFit/>
          </a:bodyPr>
          <a:lstStyle/>
          <a:p>
            <a:pPr algn="ct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WhatsApp group chat analysis and prediction using naïve </a:t>
            </a:r>
            <a:r>
              <a:rPr lang="en-US" sz="1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bayes</a:t>
            </a: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classification</a:t>
            </a: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504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E46B29-862F-A0A8-0478-ED3FD37C2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362" y="249616"/>
            <a:ext cx="1661251" cy="852958"/>
          </a:xfrm>
          <a:prstGeom prst="rect">
            <a:avLst/>
          </a:prstGeom>
        </p:spPr>
      </p:pic>
      <p:sp>
        <p:nvSpPr>
          <p:cNvPr id="5" name="Rectangle 4"/>
          <p:cNvSpPr/>
          <p:nvPr/>
        </p:nvSpPr>
        <p:spPr>
          <a:xfrm>
            <a:off x="2010363" y="55268"/>
            <a:ext cx="4897495" cy="388696"/>
          </a:xfrm>
          <a:prstGeom prst="rect">
            <a:avLst/>
          </a:prstGeom>
        </p:spPr>
        <p:txBody>
          <a:bodyPr wrap="none">
            <a:spAutoFit/>
          </a:bodyPr>
          <a:lstStyle/>
          <a:p>
            <a:pPr algn="ctr">
              <a:lnSpc>
                <a:spcPct val="107000"/>
              </a:lnSpc>
              <a:spcBef>
                <a:spcPts val="1200"/>
              </a:spcBef>
            </a:pPr>
            <a:r>
              <a:rPr lang="en-GB" b="1" kern="0"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Aditya College Of Engineering And Technology</a:t>
            </a:r>
            <a:endParaRPr lang="en-GB" b="1" kern="0" dirty="0">
              <a:solidFill>
                <a:srgbClr val="00B0F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p:cNvSpPr/>
          <p:nvPr/>
        </p:nvSpPr>
        <p:spPr>
          <a:xfrm>
            <a:off x="1280987" y="1296922"/>
            <a:ext cx="3476465" cy="646331"/>
          </a:xfrm>
          <a:prstGeom prst="rect">
            <a:avLst/>
          </a:prstGeom>
        </p:spPr>
        <p:txBody>
          <a:bodyPr wrap="none">
            <a:spAutoFit/>
          </a:bodyPr>
          <a:lstStyle/>
          <a:p>
            <a:r>
              <a:rPr lang="en-US" sz="3600" b="1" dirty="0">
                <a:solidFill>
                  <a:schemeClr val="tx1"/>
                </a:solidFill>
                <a:latin typeface="Times New Roman" panose="02020603050405020304" pitchFamily="18" charset="0"/>
                <a:cs typeface="Times New Roman" panose="02020603050405020304" pitchFamily="18" charset="0"/>
              </a:rPr>
              <a:t>ADVANTAGES:</a:t>
            </a:r>
            <a:endParaRPr lang="en-US" sz="3600" b="1" dirty="0"/>
          </a:p>
        </p:txBody>
      </p:sp>
      <p:sp>
        <p:nvSpPr>
          <p:cNvPr id="4" name="Rectangle 3"/>
          <p:cNvSpPr/>
          <p:nvPr/>
        </p:nvSpPr>
        <p:spPr>
          <a:xfrm>
            <a:off x="1264354" y="2137601"/>
            <a:ext cx="10171290" cy="2554545"/>
          </a:xfrm>
          <a:prstGeom prst="rect">
            <a:avLst/>
          </a:prstGeom>
        </p:spPr>
        <p:txBody>
          <a:bodyPr wrap="square">
            <a:spAutoFit/>
          </a:bodyPr>
          <a:lstStyle/>
          <a:p>
            <a:pPr marL="342900" indent="-3429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No particular application with all kind of mentioned feature.</a:t>
            </a:r>
          </a:p>
          <a:p>
            <a:pPr marL="342900" indent="-3429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No need to directly connect with WhatsApp so no risks of manipulating end-to-end encryption technique.</a:t>
            </a:r>
          </a:p>
          <a:p>
            <a:pPr marL="342900" indent="-3429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Models should be in local system, not at all connected to internet for file transfer and privacy terms preserved.</a:t>
            </a:r>
          </a:p>
          <a:p>
            <a:pPr marL="342900" indent="-3429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Can be very useful for individual uses as we have seen sentiment analyzer for enterprise uses only.</a:t>
            </a:r>
          </a:p>
          <a:p>
            <a:pPr marL="342900" indent="-3429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Databases not required</a:t>
            </a:r>
          </a:p>
        </p:txBody>
      </p:sp>
      <p:sp>
        <p:nvSpPr>
          <p:cNvPr id="6" name="Rectangle 5"/>
          <p:cNvSpPr/>
          <p:nvPr/>
        </p:nvSpPr>
        <p:spPr>
          <a:xfrm>
            <a:off x="115230" y="6550223"/>
            <a:ext cx="6096000" cy="307777"/>
          </a:xfrm>
          <a:prstGeom prst="rect">
            <a:avLst/>
          </a:prstGeom>
        </p:spPr>
        <p:txBody>
          <a:bodyPr>
            <a:spAutoFit/>
          </a:bodyPr>
          <a:lstStyle/>
          <a:p>
            <a:pPr algn="ct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WhatsApp group chat analysis and prediction using naïve </a:t>
            </a:r>
            <a:r>
              <a:rPr lang="en-US" sz="1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bayes</a:t>
            </a: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classification</a:t>
            </a: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6782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E46B29-862F-A0A8-0478-ED3FD37C2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362" y="249616"/>
            <a:ext cx="1661251" cy="852958"/>
          </a:xfrm>
          <a:prstGeom prst="rect">
            <a:avLst/>
          </a:prstGeom>
        </p:spPr>
      </p:pic>
      <p:sp>
        <p:nvSpPr>
          <p:cNvPr id="5" name="Rectangle 4"/>
          <p:cNvSpPr/>
          <p:nvPr/>
        </p:nvSpPr>
        <p:spPr>
          <a:xfrm>
            <a:off x="2010363" y="55268"/>
            <a:ext cx="4897495" cy="388696"/>
          </a:xfrm>
          <a:prstGeom prst="rect">
            <a:avLst/>
          </a:prstGeom>
        </p:spPr>
        <p:txBody>
          <a:bodyPr wrap="none">
            <a:spAutoFit/>
          </a:bodyPr>
          <a:lstStyle/>
          <a:p>
            <a:pPr algn="ctr">
              <a:lnSpc>
                <a:spcPct val="107000"/>
              </a:lnSpc>
              <a:spcBef>
                <a:spcPts val="1200"/>
              </a:spcBef>
            </a:pPr>
            <a:r>
              <a:rPr lang="en-GB" b="1" kern="0"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Aditya College Of Engineering And Technology</a:t>
            </a:r>
            <a:endParaRPr lang="en-GB" b="1" kern="0" dirty="0">
              <a:solidFill>
                <a:srgbClr val="00B0F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p:cNvSpPr/>
          <p:nvPr/>
        </p:nvSpPr>
        <p:spPr>
          <a:xfrm>
            <a:off x="1280987" y="1296922"/>
            <a:ext cx="5852884" cy="646331"/>
          </a:xfrm>
          <a:prstGeom prst="rect">
            <a:avLst/>
          </a:prstGeom>
        </p:spPr>
        <p:txBody>
          <a:bodyPr wrap="none">
            <a:spAutoFit/>
          </a:bodyPr>
          <a:lstStyle/>
          <a:p>
            <a:r>
              <a:rPr lang="en-US" sz="3600" b="1" dirty="0">
                <a:latin typeface="Times New Roman" panose="02020603050405020304" pitchFamily="18" charset="0"/>
                <a:cs typeface="Times New Roman" panose="02020603050405020304" pitchFamily="18" charset="0"/>
              </a:rPr>
              <a:t>Deployment &amp; </a:t>
            </a:r>
            <a:r>
              <a:rPr lang="en-US" sz="3600" b="1" dirty="0" err="1">
                <a:latin typeface="Times New Roman" panose="02020603050405020304" pitchFamily="18" charset="0"/>
                <a:cs typeface="Times New Roman" panose="02020603050405020304" pitchFamily="18" charset="0"/>
              </a:rPr>
              <a:t>Mainteinance</a:t>
            </a:r>
            <a:endParaRPr lang="en-US" sz="3600" b="1" dirty="0"/>
          </a:p>
        </p:txBody>
      </p:sp>
      <p:sp>
        <p:nvSpPr>
          <p:cNvPr id="4" name="Rectangle 3"/>
          <p:cNvSpPr/>
          <p:nvPr/>
        </p:nvSpPr>
        <p:spPr>
          <a:xfrm>
            <a:off x="1280986" y="1955532"/>
            <a:ext cx="10354753" cy="2862322"/>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Steps followed while deploying the app in the cloud:</a:t>
            </a:r>
            <a:endParaRPr lang="en-US" sz="2000" b="1" dirty="0">
              <a:latin typeface="Times New Roman" panose="02020603050405020304" pitchFamily="18" charset="0"/>
              <a:cs typeface="Times New Roman" panose="02020603050405020304" pitchFamily="18" charset="0"/>
            </a:endParaRPr>
          </a:p>
          <a:p>
            <a:pPr marL="457200" lvl="0" indent="-457200">
              <a:buFont typeface="+mj-lt"/>
              <a:buAutoNum type="arabicPeriod"/>
            </a:pPr>
            <a:r>
              <a:rPr lang="en-US" sz="2000" b="0" dirty="0">
                <a:effectLst/>
                <a:latin typeface="Times New Roman" panose="02020603050405020304" pitchFamily="18" charset="0"/>
                <a:cs typeface="Times New Roman" panose="02020603050405020304" pitchFamily="18" charset="0"/>
              </a:rPr>
              <a:t>We have created our requirement.txt file containing all the dependencies and python modules required for our app to run, so that the cloud platform can recognize that and install all the dependencies.</a:t>
            </a:r>
            <a:endParaRPr lang="en-US" sz="2000" dirty="0">
              <a:effectLst/>
              <a:latin typeface="Times New Roman" panose="02020603050405020304" pitchFamily="18" charset="0"/>
              <a:cs typeface="Times New Roman" panose="02020603050405020304" pitchFamily="18" charset="0"/>
            </a:endParaRPr>
          </a:p>
          <a:p>
            <a:pPr marL="457200" lvl="0" indent="-457200">
              <a:buFont typeface="+mj-lt"/>
              <a:buAutoNum type="arabicPeriod"/>
            </a:pPr>
            <a:r>
              <a:rPr lang="en-US" sz="2000" b="0" dirty="0">
                <a:effectLst/>
                <a:latin typeface="Times New Roman" panose="02020603050405020304" pitchFamily="18" charset="0"/>
                <a:cs typeface="Times New Roman" panose="02020603050405020304" pitchFamily="18" charset="0"/>
              </a:rPr>
              <a:t>Then we have to add a setup.sh file containing all kind of dependencies required to execute the files.</a:t>
            </a:r>
            <a:endParaRPr lang="en-US" sz="2000" dirty="0">
              <a:effectLst/>
              <a:latin typeface="Times New Roman" panose="02020603050405020304" pitchFamily="18" charset="0"/>
              <a:cs typeface="Times New Roman" panose="02020603050405020304" pitchFamily="18" charset="0"/>
            </a:endParaRPr>
          </a:p>
          <a:p>
            <a:pPr marL="457200" lvl="0" indent="-457200">
              <a:buFont typeface="+mj-lt"/>
              <a:buAutoNum type="arabicPeriod"/>
            </a:pPr>
            <a:r>
              <a:rPr lang="en-US" sz="2000" b="0" dirty="0">
                <a:effectLst/>
                <a:latin typeface="Times New Roman" panose="02020603050405020304" pitchFamily="18" charset="0"/>
                <a:cs typeface="Times New Roman" panose="02020603050405020304" pitchFamily="18" charset="0"/>
              </a:rPr>
              <a:t>Optionally we need to have a </a:t>
            </a:r>
            <a:r>
              <a:rPr lang="en-US" sz="2000" b="0" dirty="0" err="1">
                <a:effectLst/>
                <a:latin typeface="Times New Roman" panose="02020603050405020304" pitchFamily="18" charset="0"/>
                <a:cs typeface="Times New Roman" panose="02020603050405020304" pitchFamily="18" charset="0"/>
              </a:rPr>
              <a:t>procfile</a:t>
            </a:r>
            <a:r>
              <a:rPr lang="en-US" sz="2000" b="0" dirty="0">
                <a:effectLst/>
                <a:latin typeface="Times New Roman" panose="02020603050405020304" pitchFamily="18" charset="0"/>
                <a:cs typeface="Times New Roman" panose="02020603050405020304" pitchFamily="18" charset="0"/>
              </a:rPr>
              <a:t> which is basically a text file without any extension containing the starting command for starting the app or setup commands. It always works in the root directory</a:t>
            </a:r>
            <a:r>
              <a:rPr lang="en-US" b="0" dirty="0">
                <a:effectLst/>
              </a:rPr>
              <a:t>.</a:t>
            </a:r>
            <a:endParaRPr lang="en-US" dirty="0">
              <a:effectLst/>
            </a:endParaRPr>
          </a:p>
        </p:txBody>
      </p:sp>
      <p:sp>
        <p:nvSpPr>
          <p:cNvPr id="6" name="Rectangle 5"/>
          <p:cNvSpPr/>
          <p:nvPr/>
        </p:nvSpPr>
        <p:spPr>
          <a:xfrm>
            <a:off x="1280987" y="4776632"/>
            <a:ext cx="10533870" cy="1323439"/>
          </a:xfrm>
          <a:prstGeom prst="rect">
            <a:avLst/>
          </a:prstGeom>
        </p:spPr>
        <p:txBody>
          <a:bodyPr wrap="square">
            <a:spAutoFit/>
          </a:bodyPr>
          <a:lstStyle/>
          <a:p>
            <a:r>
              <a:rPr lang="en-US" sz="2000" b="1" dirty="0">
                <a:effectLst/>
                <a:latin typeface="Times New Roman" panose="02020603050405020304" pitchFamily="18" charset="0"/>
                <a:ea typeface="Calibri" panose="020F0502020204030204" pitchFamily="34" charset="0"/>
              </a:rPr>
              <a:t>Maintenance:</a:t>
            </a:r>
            <a:endParaRPr lang="en-US" b="1" dirty="0">
              <a:effectLst/>
              <a:latin typeface="Times New Roman" panose="02020603050405020304" pitchFamily="18" charset="0"/>
              <a:ea typeface="Calibri" panose="020F0502020204030204" pitchFamily="34" charset="0"/>
            </a:endParaRPr>
          </a:p>
          <a:p>
            <a:r>
              <a:rPr lang="en-US" sz="2000" b="0" dirty="0">
                <a:effectLst/>
                <a:latin typeface="Times New Roman" panose="02020603050405020304" pitchFamily="18" charset="0"/>
                <a:ea typeface="Calibri" panose="020F0502020204030204" pitchFamily="34" charset="0"/>
              </a:rPr>
              <a:t> All kind of maintenance like HTTPS connection , Data hosting, virtual private cloud creation and maintaining security practices like confidentiality , Integrity and availability are maintained by </a:t>
            </a:r>
            <a:r>
              <a:rPr lang="en-US" sz="2000" b="0" dirty="0" err="1">
                <a:effectLst/>
                <a:latin typeface="Times New Roman" panose="02020603050405020304" pitchFamily="18" charset="0"/>
                <a:ea typeface="Calibri" panose="020F0502020204030204" pitchFamily="34" charset="0"/>
              </a:rPr>
              <a:t>streamlit</a:t>
            </a:r>
            <a:r>
              <a:rPr lang="en-US" sz="2000" b="0" dirty="0">
                <a:effectLst/>
                <a:latin typeface="Times New Roman" panose="02020603050405020304" pitchFamily="18" charset="0"/>
                <a:ea typeface="Calibri" panose="020F0502020204030204" pitchFamily="34" charset="0"/>
              </a:rPr>
              <a:t> cloud itself</a:t>
            </a:r>
            <a:r>
              <a:rPr lang="en-US" b="0" dirty="0">
                <a:effectLst/>
                <a:latin typeface="Times New Roman" panose="02020603050405020304" pitchFamily="18" charset="0"/>
                <a:ea typeface="Calibri" panose="020F0502020204030204" pitchFamily="34" charset="0"/>
              </a:rPr>
              <a:t>.</a:t>
            </a:r>
            <a:endParaRPr lang="en-US" b="1" dirty="0">
              <a:effectLst/>
              <a:latin typeface="Times New Roman" panose="02020603050405020304" pitchFamily="18" charset="0"/>
              <a:ea typeface="Calibri" panose="020F0502020204030204" pitchFamily="34" charset="0"/>
            </a:endParaRPr>
          </a:p>
        </p:txBody>
      </p:sp>
      <p:sp>
        <p:nvSpPr>
          <p:cNvPr id="8" name="Rectangle 7"/>
          <p:cNvSpPr/>
          <p:nvPr/>
        </p:nvSpPr>
        <p:spPr>
          <a:xfrm>
            <a:off x="144780" y="6550223"/>
            <a:ext cx="6096000" cy="307777"/>
          </a:xfrm>
          <a:prstGeom prst="rect">
            <a:avLst/>
          </a:prstGeom>
        </p:spPr>
        <p:txBody>
          <a:bodyPr>
            <a:spAutoFit/>
          </a:bodyPr>
          <a:lstStyle/>
          <a:p>
            <a:pPr algn="ct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WhatsApp group chat analysis and prediction using naïve </a:t>
            </a:r>
            <a:r>
              <a:rPr lang="en-US" sz="1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bayes</a:t>
            </a: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classification</a:t>
            </a: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0250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E46B29-862F-A0A8-0478-ED3FD37C2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362" y="249616"/>
            <a:ext cx="1661251" cy="852958"/>
          </a:xfrm>
          <a:prstGeom prst="rect">
            <a:avLst/>
          </a:prstGeom>
        </p:spPr>
      </p:pic>
      <p:sp>
        <p:nvSpPr>
          <p:cNvPr id="5" name="Rectangle 4"/>
          <p:cNvSpPr/>
          <p:nvPr/>
        </p:nvSpPr>
        <p:spPr>
          <a:xfrm>
            <a:off x="2010363" y="55268"/>
            <a:ext cx="4897495" cy="388696"/>
          </a:xfrm>
          <a:prstGeom prst="rect">
            <a:avLst/>
          </a:prstGeom>
        </p:spPr>
        <p:txBody>
          <a:bodyPr wrap="none">
            <a:spAutoFit/>
          </a:bodyPr>
          <a:lstStyle/>
          <a:p>
            <a:pPr algn="ctr">
              <a:lnSpc>
                <a:spcPct val="107000"/>
              </a:lnSpc>
              <a:spcBef>
                <a:spcPts val="1200"/>
              </a:spcBef>
            </a:pPr>
            <a:r>
              <a:rPr lang="en-GB" b="1" kern="0"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Aditya College Of Engineering And Technology</a:t>
            </a:r>
            <a:endParaRPr lang="en-GB" b="1" kern="0" dirty="0">
              <a:solidFill>
                <a:srgbClr val="00B0F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p:cNvSpPr/>
          <p:nvPr/>
        </p:nvSpPr>
        <p:spPr>
          <a:xfrm>
            <a:off x="4322916" y="1325222"/>
            <a:ext cx="3313728" cy="646331"/>
          </a:xfrm>
          <a:prstGeom prst="rect">
            <a:avLst/>
          </a:prstGeom>
        </p:spPr>
        <p:txBody>
          <a:bodyPr wrap="none">
            <a:spAutoFit/>
          </a:bodyPr>
          <a:lstStyle/>
          <a:p>
            <a:pPr algn="ctr"/>
            <a:r>
              <a:rPr lang="en-US" sz="3600" b="1" dirty="0">
                <a:latin typeface="Times New Roman" panose="02020603050405020304" pitchFamily="18" charset="0"/>
                <a:cs typeface="Times New Roman" panose="02020603050405020304" pitchFamily="18" charset="0"/>
              </a:rPr>
              <a:t>CONCLUSION</a:t>
            </a:r>
          </a:p>
        </p:txBody>
      </p:sp>
      <p:sp>
        <p:nvSpPr>
          <p:cNvPr id="4" name="Rectangle 3"/>
          <p:cNvSpPr/>
          <p:nvPr/>
        </p:nvSpPr>
        <p:spPr>
          <a:xfrm>
            <a:off x="877202" y="1641187"/>
            <a:ext cx="10205155" cy="5216813"/>
          </a:xfrm>
          <a:prstGeom prst="rect">
            <a:avLst/>
          </a:prstGeom>
        </p:spPr>
        <p:txBody>
          <a:bodyPr wrap="square">
            <a:spAutoFit/>
          </a:bodyPr>
          <a:lstStyle/>
          <a:p>
            <a:pPr algn="ctr">
              <a:tabLst>
                <a:tab pos="1905000" algn="l"/>
              </a:tabLst>
            </a:pPr>
            <a:r>
              <a:rPr lang="en-US" b="1" dirty="0">
                <a:latin typeface="Times New Roman" panose="02020603050405020304" pitchFamily="18" charset="0"/>
                <a:ea typeface="Times New Roman" panose="02020603050405020304" pitchFamily="18" charset="0"/>
              </a:rPr>
              <a:t> </a:t>
            </a:r>
            <a:endParaRPr lang="en-US" dirty="0">
              <a:latin typeface="Times New Roman" panose="02020603050405020304" pitchFamily="18" charset="0"/>
              <a:ea typeface="Times New Roman" panose="02020603050405020304" pitchFamily="18" charset="0"/>
            </a:endParaRPr>
          </a:p>
          <a:p>
            <a:pPr algn="just">
              <a:lnSpc>
                <a:spcPct val="150000"/>
              </a:lnSpc>
              <a:tabLst>
                <a:tab pos="1905000" algn="l"/>
              </a:tabLst>
            </a:pPr>
            <a:r>
              <a:rPr lang="en-US" dirty="0">
                <a:latin typeface="Times New Roman" panose="02020603050405020304" pitchFamily="18" charset="0"/>
                <a:ea typeface="Times New Roman" panose="02020603050405020304" pitchFamily="18" charset="0"/>
              </a:rPr>
              <a:t>            In conclusion about our project, we can express that, there is not an existing system available with WhatsApp data sentiment analysis for end users. Conflicts in WhatsApp group conversations may create more social problems. Peoples are using delivering hate speeches and fake information to create panic in society through WhatsApp. People can use WhatsApp freely in developing countries so more security concerns is to be present for our society regarding this app. The used algorithms in the proposed system are very easy to implement and no need to have large infrastructures to implement this. We have implemented same Naïve </a:t>
            </a:r>
            <a:r>
              <a:rPr lang="en-US" dirty="0" err="1">
                <a:latin typeface="Times New Roman" panose="02020603050405020304" pitchFamily="18" charset="0"/>
                <a:ea typeface="Times New Roman" panose="02020603050405020304" pitchFamily="18" charset="0"/>
              </a:rPr>
              <a:t>bayes</a:t>
            </a:r>
            <a:r>
              <a:rPr lang="en-US" dirty="0">
                <a:latin typeface="Times New Roman" panose="02020603050405020304" pitchFamily="18" charset="0"/>
                <a:ea typeface="Times New Roman" panose="02020603050405020304" pitchFamily="18" charset="0"/>
              </a:rPr>
              <a:t> classification algorithm for creating both the models. Further any user can get a nice interaction with system with user friendly interfaces. After successful implementation of the system, it will help a large number of group admins who have so much daily work with WhatsApp chats. In future we can add other advanced features to the system as well. We hope this will solve the existing problems in certain extend and will express the power of artificial intelligence in society.</a:t>
            </a:r>
          </a:p>
          <a:p>
            <a:endParaRPr lang="en-US" dirty="0"/>
          </a:p>
        </p:txBody>
      </p:sp>
      <p:sp>
        <p:nvSpPr>
          <p:cNvPr id="6" name="Rectangle 5"/>
          <p:cNvSpPr/>
          <p:nvPr/>
        </p:nvSpPr>
        <p:spPr>
          <a:xfrm>
            <a:off x="137532" y="6550223"/>
            <a:ext cx="6096000" cy="307777"/>
          </a:xfrm>
          <a:prstGeom prst="rect">
            <a:avLst/>
          </a:prstGeom>
        </p:spPr>
        <p:txBody>
          <a:bodyPr>
            <a:spAutoFit/>
          </a:bodyPr>
          <a:lstStyle/>
          <a:p>
            <a:pPr algn="ct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WhatsApp group chat analysis and prediction using naïve </a:t>
            </a:r>
            <a:r>
              <a:rPr lang="en-US" sz="1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bayes</a:t>
            </a: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classification</a:t>
            </a: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682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E46B29-862F-A0A8-0478-ED3FD37C2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362" y="249616"/>
            <a:ext cx="1661251" cy="852958"/>
          </a:xfrm>
          <a:prstGeom prst="rect">
            <a:avLst/>
          </a:prstGeom>
        </p:spPr>
      </p:pic>
      <p:sp>
        <p:nvSpPr>
          <p:cNvPr id="5" name="Rectangle 4"/>
          <p:cNvSpPr/>
          <p:nvPr/>
        </p:nvSpPr>
        <p:spPr>
          <a:xfrm>
            <a:off x="2010363" y="55268"/>
            <a:ext cx="4897495" cy="388696"/>
          </a:xfrm>
          <a:prstGeom prst="rect">
            <a:avLst/>
          </a:prstGeom>
        </p:spPr>
        <p:txBody>
          <a:bodyPr wrap="none">
            <a:spAutoFit/>
          </a:bodyPr>
          <a:lstStyle/>
          <a:p>
            <a:pPr algn="ctr">
              <a:lnSpc>
                <a:spcPct val="107000"/>
              </a:lnSpc>
              <a:spcBef>
                <a:spcPts val="1200"/>
              </a:spcBef>
            </a:pPr>
            <a:r>
              <a:rPr lang="en-GB" b="1" kern="0"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Aditya College Of Engineering And Technology</a:t>
            </a:r>
            <a:endParaRPr lang="en-GB" b="1" kern="0" dirty="0">
              <a:solidFill>
                <a:srgbClr val="00B0F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p:cNvSpPr/>
          <p:nvPr/>
        </p:nvSpPr>
        <p:spPr>
          <a:xfrm>
            <a:off x="3746969" y="661069"/>
            <a:ext cx="6096000" cy="646331"/>
          </a:xfrm>
          <a:prstGeom prst="rect">
            <a:avLst/>
          </a:prstGeom>
        </p:spPr>
        <p:txBody>
          <a:bodyPr>
            <a:spAutoFit/>
          </a:bodyPr>
          <a:lstStyle/>
          <a:p>
            <a:pPr algn="ctr"/>
            <a:r>
              <a:rPr lang="en-US" sz="3600" b="1" dirty="0">
                <a:solidFill>
                  <a:schemeClr val="tx1"/>
                </a:solidFill>
                <a:effectLst/>
                <a:latin typeface="Times New Roman" panose="02020603050405020304" pitchFamily="18" charset="0"/>
                <a:ea typeface="Times New Roman" panose="02020603050405020304" pitchFamily="18" charset="0"/>
              </a:rPr>
              <a:t>BIBLIOGRAPHY</a:t>
            </a:r>
            <a:endParaRPr lang="en-US" sz="3600" dirty="0"/>
          </a:p>
        </p:txBody>
      </p:sp>
      <p:sp>
        <p:nvSpPr>
          <p:cNvPr id="4" name="Rectangle 3"/>
          <p:cNvSpPr/>
          <p:nvPr/>
        </p:nvSpPr>
        <p:spPr>
          <a:xfrm>
            <a:off x="282222" y="1296922"/>
            <a:ext cx="11909778" cy="5539978"/>
          </a:xfrm>
          <a:prstGeom prst="rect">
            <a:avLst/>
          </a:prstGeom>
        </p:spPr>
        <p:txBody>
          <a:bodyPr wrap="square">
            <a:spAutoFit/>
          </a:bodyPr>
          <a:lstStyle/>
          <a:p>
            <a:pPr algn="just">
              <a:lnSpc>
                <a:spcPct val="150000"/>
              </a:lnSpc>
              <a:tabLst>
                <a:tab pos="1905000" algn="l"/>
              </a:tabLst>
            </a:pPr>
            <a:r>
              <a:rPr lang="en-US" sz="1600" dirty="0">
                <a:solidFill>
                  <a:schemeClr val="tx1"/>
                </a:solidFill>
                <a:effectLst/>
                <a:latin typeface="Times New Roman" panose="02020603050405020304" pitchFamily="18" charset="0"/>
                <a:ea typeface="Times New Roman" panose="02020603050405020304" pitchFamily="18" charset="0"/>
              </a:rPr>
              <a:t>[1] </a:t>
            </a:r>
            <a:r>
              <a:rPr lang="en-US" sz="1600" dirty="0" err="1">
                <a:solidFill>
                  <a:schemeClr val="tx1"/>
                </a:solidFill>
                <a:effectLst/>
                <a:latin typeface="Times New Roman" panose="02020603050405020304" pitchFamily="18" charset="0"/>
                <a:ea typeface="Times New Roman" panose="02020603050405020304" pitchFamily="18" charset="0"/>
              </a:rPr>
              <a:t>Dahiya</a:t>
            </a:r>
            <a:r>
              <a:rPr lang="en-US" sz="1600" dirty="0">
                <a:solidFill>
                  <a:schemeClr val="tx1"/>
                </a:solidFill>
                <a:effectLst/>
                <a:latin typeface="Times New Roman" panose="02020603050405020304" pitchFamily="18" charset="0"/>
                <a:ea typeface="Times New Roman" panose="02020603050405020304" pitchFamily="18" charset="0"/>
              </a:rPr>
              <a:t>, S., </a:t>
            </a:r>
            <a:r>
              <a:rPr lang="en-US" sz="1600" dirty="0" err="1">
                <a:solidFill>
                  <a:schemeClr val="tx1"/>
                </a:solidFill>
                <a:effectLst/>
                <a:latin typeface="Times New Roman" panose="02020603050405020304" pitchFamily="18" charset="0"/>
                <a:ea typeface="Times New Roman" panose="02020603050405020304" pitchFamily="18" charset="0"/>
              </a:rPr>
              <a:t>Mohta</a:t>
            </a:r>
            <a:r>
              <a:rPr lang="en-US" sz="1600" dirty="0">
                <a:solidFill>
                  <a:schemeClr val="tx1"/>
                </a:solidFill>
                <a:effectLst/>
                <a:latin typeface="Times New Roman" panose="02020603050405020304" pitchFamily="18" charset="0"/>
                <a:ea typeface="Times New Roman" panose="02020603050405020304" pitchFamily="18" charset="0"/>
              </a:rPr>
              <a:t>, A., &amp; Jain, A. (2020, June). Text classification based </a:t>
            </a:r>
            <a:r>
              <a:rPr lang="en-US" sz="1600" dirty="0" err="1">
                <a:solidFill>
                  <a:schemeClr val="tx1"/>
                </a:solidFill>
                <a:effectLst/>
                <a:latin typeface="Times New Roman" panose="02020603050405020304" pitchFamily="18" charset="0"/>
                <a:ea typeface="Times New Roman" panose="02020603050405020304" pitchFamily="18" charset="0"/>
              </a:rPr>
              <a:t>behavioural</a:t>
            </a:r>
            <a:r>
              <a:rPr lang="en-US" sz="1600" dirty="0">
                <a:solidFill>
                  <a:schemeClr val="tx1"/>
                </a:solidFill>
                <a:effectLst/>
                <a:latin typeface="Times New Roman" panose="02020603050405020304" pitchFamily="18" charset="0"/>
                <a:ea typeface="Times New Roman" panose="02020603050405020304" pitchFamily="18" charset="0"/>
              </a:rPr>
              <a:t> analysis of </a:t>
            </a:r>
            <a:r>
              <a:rPr lang="en-US" sz="1600" dirty="0" err="1">
                <a:solidFill>
                  <a:schemeClr val="tx1"/>
                </a:solidFill>
                <a:effectLst/>
                <a:latin typeface="Times New Roman" panose="02020603050405020304" pitchFamily="18" charset="0"/>
                <a:ea typeface="Times New Roman" panose="02020603050405020304" pitchFamily="18" charset="0"/>
              </a:rPr>
              <a:t>whatsapp</a:t>
            </a:r>
            <a:r>
              <a:rPr lang="en-US" sz="1600" dirty="0">
                <a:solidFill>
                  <a:schemeClr val="tx1"/>
                </a:solidFill>
                <a:effectLst/>
                <a:latin typeface="Times New Roman" panose="02020603050405020304" pitchFamily="18" charset="0"/>
                <a:ea typeface="Times New Roman" panose="02020603050405020304" pitchFamily="18" charset="0"/>
              </a:rPr>
              <a:t> chats. In 2020 5th international conference on communication and electronics systems (ICCES) (pp. 717-724). IEEE.</a:t>
            </a:r>
          </a:p>
          <a:p>
            <a:pPr algn="just">
              <a:lnSpc>
                <a:spcPct val="150000"/>
              </a:lnSpc>
              <a:tabLst>
                <a:tab pos="1905000" algn="l"/>
              </a:tabLst>
            </a:pPr>
            <a:r>
              <a:rPr lang="en-US" sz="1600" dirty="0">
                <a:solidFill>
                  <a:schemeClr val="tx1"/>
                </a:solidFill>
                <a:effectLst/>
                <a:latin typeface="Times New Roman" panose="02020603050405020304" pitchFamily="18" charset="0"/>
                <a:ea typeface="Times New Roman" panose="02020603050405020304" pitchFamily="18" charset="0"/>
              </a:rPr>
              <a:t> </a:t>
            </a:r>
          </a:p>
          <a:p>
            <a:pPr algn="just">
              <a:lnSpc>
                <a:spcPct val="150000"/>
              </a:lnSpc>
              <a:tabLst>
                <a:tab pos="1905000" algn="l"/>
              </a:tabLst>
            </a:pPr>
            <a:r>
              <a:rPr lang="en-US" sz="1600" dirty="0">
                <a:solidFill>
                  <a:schemeClr val="tx1"/>
                </a:solidFill>
                <a:effectLst/>
                <a:latin typeface="Times New Roman" panose="02020603050405020304" pitchFamily="18" charset="0"/>
                <a:ea typeface="Times New Roman" panose="02020603050405020304" pitchFamily="18" charset="0"/>
              </a:rPr>
              <a:t>[2] </a:t>
            </a:r>
            <a:r>
              <a:rPr lang="en-US" sz="1600" dirty="0" err="1">
                <a:solidFill>
                  <a:schemeClr val="tx1"/>
                </a:solidFill>
                <a:effectLst/>
                <a:latin typeface="Times New Roman" panose="02020603050405020304" pitchFamily="18" charset="0"/>
                <a:ea typeface="Times New Roman" panose="02020603050405020304" pitchFamily="18" charset="0"/>
              </a:rPr>
              <a:t>Mohta</a:t>
            </a:r>
            <a:r>
              <a:rPr lang="en-US" sz="1600" dirty="0">
                <a:solidFill>
                  <a:schemeClr val="tx1"/>
                </a:solidFill>
                <a:effectLst/>
                <a:latin typeface="Times New Roman" panose="02020603050405020304" pitchFamily="18" charset="0"/>
                <a:ea typeface="Times New Roman" panose="02020603050405020304" pitchFamily="18" charset="0"/>
              </a:rPr>
              <a:t>, A., Jain, A., </a:t>
            </a:r>
            <a:r>
              <a:rPr lang="en-US" sz="1600" dirty="0" err="1">
                <a:solidFill>
                  <a:schemeClr val="tx1"/>
                </a:solidFill>
                <a:effectLst/>
                <a:latin typeface="Times New Roman" panose="02020603050405020304" pitchFamily="18" charset="0"/>
                <a:ea typeface="Times New Roman" panose="02020603050405020304" pitchFamily="18" charset="0"/>
              </a:rPr>
              <a:t>Saluja</a:t>
            </a:r>
            <a:r>
              <a:rPr lang="en-US" sz="1600" dirty="0">
                <a:solidFill>
                  <a:schemeClr val="tx1"/>
                </a:solidFill>
                <a:effectLst/>
                <a:latin typeface="Times New Roman" panose="02020603050405020304" pitchFamily="18" charset="0"/>
                <a:ea typeface="Times New Roman" panose="02020603050405020304" pitchFamily="18" charset="0"/>
              </a:rPr>
              <a:t>, A., &amp; </a:t>
            </a:r>
            <a:r>
              <a:rPr lang="en-US" sz="1600" dirty="0" err="1">
                <a:solidFill>
                  <a:schemeClr val="tx1"/>
                </a:solidFill>
                <a:effectLst/>
                <a:latin typeface="Times New Roman" panose="02020603050405020304" pitchFamily="18" charset="0"/>
                <a:ea typeface="Times New Roman" panose="02020603050405020304" pitchFamily="18" charset="0"/>
              </a:rPr>
              <a:t>Dahiya</a:t>
            </a:r>
            <a:r>
              <a:rPr lang="en-US" sz="1600" dirty="0">
                <a:solidFill>
                  <a:schemeClr val="tx1"/>
                </a:solidFill>
                <a:effectLst/>
                <a:latin typeface="Times New Roman" panose="02020603050405020304" pitchFamily="18" charset="0"/>
                <a:ea typeface="Times New Roman" panose="02020603050405020304" pitchFamily="18" charset="0"/>
              </a:rPr>
              <a:t>, S. (2020, October). Pre-Processing and Emoji Classification of WhatsApp Chats for Sentiment Analysis. In 2020 Fourth International Conference on I-SMAC (</a:t>
            </a:r>
            <a:r>
              <a:rPr lang="en-US" sz="1600" dirty="0" err="1">
                <a:solidFill>
                  <a:schemeClr val="tx1"/>
                </a:solidFill>
                <a:effectLst/>
                <a:latin typeface="Times New Roman" panose="02020603050405020304" pitchFamily="18" charset="0"/>
                <a:ea typeface="Times New Roman" panose="02020603050405020304" pitchFamily="18" charset="0"/>
              </a:rPr>
              <a:t>IoT</a:t>
            </a:r>
            <a:r>
              <a:rPr lang="en-US" sz="1600" dirty="0">
                <a:solidFill>
                  <a:schemeClr val="tx1"/>
                </a:solidFill>
                <a:effectLst/>
                <a:latin typeface="Times New Roman" panose="02020603050405020304" pitchFamily="18" charset="0"/>
                <a:ea typeface="Times New Roman" panose="02020603050405020304" pitchFamily="18" charset="0"/>
              </a:rPr>
              <a:t> in Social, Mobile, Analytics and Cloud)(I-SMAC) (pp. 514-519). IEEE.</a:t>
            </a:r>
          </a:p>
          <a:p>
            <a:pPr algn="just">
              <a:lnSpc>
                <a:spcPct val="150000"/>
              </a:lnSpc>
              <a:tabLst>
                <a:tab pos="1905000" algn="l"/>
              </a:tabLst>
            </a:pPr>
            <a:r>
              <a:rPr lang="en-US" sz="1600" dirty="0">
                <a:solidFill>
                  <a:schemeClr val="tx1"/>
                </a:solidFill>
                <a:effectLst/>
                <a:latin typeface="Times New Roman" panose="02020603050405020304" pitchFamily="18" charset="0"/>
                <a:ea typeface="Times New Roman" panose="02020603050405020304" pitchFamily="18" charset="0"/>
              </a:rPr>
              <a:t> </a:t>
            </a:r>
          </a:p>
          <a:p>
            <a:pPr algn="just">
              <a:lnSpc>
                <a:spcPct val="150000"/>
              </a:lnSpc>
              <a:tabLst>
                <a:tab pos="1905000" algn="l"/>
              </a:tabLst>
            </a:pPr>
            <a:r>
              <a:rPr lang="en-US" sz="1600" dirty="0">
                <a:solidFill>
                  <a:schemeClr val="tx1"/>
                </a:solidFill>
                <a:effectLst/>
                <a:latin typeface="Times New Roman" panose="02020603050405020304" pitchFamily="18" charset="0"/>
                <a:ea typeface="Times New Roman" panose="02020603050405020304" pitchFamily="18" charset="0"/>
              </a:rPr>
              <a:t>[3] </a:t>
            </a:r>
            <a:r>
              <a:rPr lang="en-US" sz="1600" dirty="0" err="1">
                <a:solidFill>
                  <a:schemeClr val="tx1"/>
                </a:solidFill>
                <a:effectLst/>
                <a:latin typeface="Times New Roman" panose="02020603050405020304" pitchFamily="18" charset="0"/>
                <a:ea typeface="Times New Roman" panose="02020603050405020304" pitchFamily="18" charset="0"/>
              </a:rPr>
              <a:t>Kanakia</a:t>
            </a:r>
            <a:r>
              <a:rPr lang="en-US" sz="1600" dirty="0">
                <a:solidFill>
                  <a:schemeClr val="tx1"/>
                </a:solidFill>
                <a:effectLst/>
                <a:latin typeface="Times New Roman" panose="02020603050405020304" pitchFamily="18" charset="0"/>
                <a:ea typeface="Times New Roman" panose="02020603050405020304" pitchFamily="18" charset="0"/>
              </a:rPr>
              <a:t>, H., </a:t>
            </a:r>
            <a:r>
              <a:rPr lang="en-US" sz="1600" dirty="0" err="1">
                <a:solidFill>
                  <a:schemeClr val="tx1"/>
                </a:solidFill>
                <a:effectLst/>
                <a:latin typeface="Times New Roman" panose="02020603050405020304" pitchFamily="18" charset="0"/>
                <a:ea typeface="Times New Roman" panose="02020603050405020304" pitchFamily="18" charset="0"/>
              </a:rPr>
              <a:t>Raundale</a:t>
            </a:r>
            <a:r>
              <a:rPr lang="en-US" sz="1600" dirty="0">
                <a:solidFill>
                  <a:schemeClr val="tx1"/>
                </a:solidFill>
                <a:effectLst/>
                <a:latin typeface="Times New Roman" panose="02020603050405020304" pitchFamily="18" charset="0"/>
                <a:ea typeface="Times New Roman" panose="02020603050405020304" pitchFamily="18" charset="0"/>
              </a:rPr>
              <a:t>, P., </a:t>
            </a:r>
            <a:r>
              <a:rPr lang="en-US" sz="1600" dirty="0" err="1">
                <a:solidFill>
                  <a:schemeClr val="tx1"/>
                </a:solidFill>
                <a:effectLst/>
                <a:latin typeface="Times New Roman" panose="02020603050405020304" pitchFamily="18" charset="0"/>
                <a:ea typeface="Times New Roman" panose="02020603050405020304" pitchFamily="18" charset="0"/>
              </a:rPr>
              <a:t>Britto</a:t>
            </a:r>
            <a:r>
              <a:rPr lang="en-US" sz="1600" dirty="0">
                <a:solidFill>
                  <a:schemeClr val="tx1"/>
                </a:solidFill>
                <a:effectLst/>
                <a:latin typeface="Times New Roman" panose="02020603050405020304" pitchFamily="18" charset="0"/>
                <a:ea typeface="Times New Roman" panose="02020603050405020304" pitchFamily="18" charset="0"/>
              </a:rPr>
              <a:t>, R., &amp; </a:t>
            </a:r>
            <a:r>
              <a:rPr lang="en-US" sz="1600" dirty="0" err="1">
                <a:solidFill>
                  <a:schemeClr val="tx1"/>
                </a:solidFill>
                <a:effectLst/>
                <a:latin typeface="Times New Roman" panose="02020603050405020304" pitchFamily="18" charset="0"/>
                <a:ea typeface="Times New Roman" panose="02020603050405020304" pitchFamily="18" charset="0"/>
              </a:rPr>
              <a:t>Sawardekar</a:t>
            </a:r>
            <a:r>
              <a:rPr lang="en-US" sz="1600" dirty="0">
                <a:solidFill>
                  <a:schemeClr val="tx1"/>
                </a:solidFill>
                <a:effectLst/>
                <a:latin typeface="Times New Roman" panose="02020603050405020304" pitchFamily="18" charset="0"/>
                <a:ea typeface="Times New Roman" panose="02020603050405020304" pitchFamily="18" charset="0"/>
              </a:rPr>
              <a:t>, R. (2019, May). Analysis of Social Networks using Naive Bayes. In 2019 International Conference on Intelligent Computing and Control Systems (ICCS) (pp. 88-91). IEEE.</a:t>
            </a:r>
          </a:p>
          <a:p>
            <a:pPr algn="just">
              <a:lnSpc>
                <a:spcPct val="150000"/>
              </a:lnSpc>
              <a:tabLst>
                <a:tab pos="1905000" algn="l"/>
              </a:tabLst>
            </a:pPr>
            <a:r>
              <a:rPr lang="en-US" sz="1600" dirty="0">
                <a:solidFill>
                  <a:schemeClr val="tx1"/>
                </a:solidFill>
                <a:effectLst/>
                <a:latin typeface="Times New Roman" panose="02020603050405020304" pitchFamily="18" charset="0"/>
                <a:ea typeface="Times New Roman" panose="02020603050405020304" pitchFamily="18" charset="0"/>
              </a:rPr>
              <a:t> </a:t>
            </a:r>
          </a:p>
          <a:p>
            <a:pPr algn="just">
              <a:lnSpc>
                <a:spcPct val="150000"/>
              </a:lnSpc>
              <a:tabLst>
                <a:tab pos="1905000" algn="l"/>
              </a:tabLst>
            </a:pPr>
            <a:r>
              <a:rPr lang="en-US" sz="1600" dirty="0">
                <a:solidFill>
                  <a:schemeClr val="tx1"/>
                </a:solidFill>
                <a:effectLst/>
                <a:latin typeface="Times New Roman" panose="02020603050405020304" pitchFamily="18" charset="0"/>
                <a:ea typeface="Times New Roman" panose="02020603050405020304" pitchFamily="18" charset="0"/>
              </a:rPr>
              <a:t>[4] </a:t>
            </a:r>
            <a:r>
              <a:rPr lang="en-US" sz="1600" dirty="0" err="1">
                <a:solidFill>
                  <a:schemeClr val="tx1"/>
                </a:solidFill>
                <a:effectLst/>
                <a:latin typeface="Times New Roman" panose="02020603050405020304" pitchFamily="18" charset="0"/>
                <a:ea typeface="Times New Roman" panose="02020603050405020304" pitchFamily="18" charset="0"/>
              </a:rPr>
              <a:t>Shafiq</a:t>
            </a:r>
            <a:r>
              <a:rPr lang="en-US" sz="1600" dirty="0">
                <a:solidFill>
                  <a:schemeClr val="tx1"/>
                </a:solidFill>
                <a:effectLst/>
                <a:latin typeface="Times New Roman" panose="02020603050405020304" pitchFamily="18" charset="0"/>
                <a:ea typeface="Times New Roman" panose="02020603050405020304" pitchFamily="18" charset="0"/>
              </a:rPr>
              <a:t>, M., Yu, X., &amp; </a:t>
            </a:r>
            <a:r>
              <a:rPr lang="en-US" sz="1600" dirty="0" err="1">
                <a:solidFill>
                  <a:schemeClr val="tx1"/>
                </a:solidFill>
                <a:effectLst/>
                <a:latin typeface="Times New Roman" panose="02020603050405020304" pitchFamily="18" charset="0"/>
                <a:ea typeface="Times New Roman" panose="02020603050405020304" pitchFamily="18" charset="0"/>
              </a:rPr>
              <a:t>Laghari</a:t>
            </a:r>
            <a:r>
              <a:rPr lang="en-US" sz="1600" dirty="0">
                <a:solidFill>
                  <a:schemeClr val="tx1"/>
                </a:solidFill>
                <a:effectLst/>
                <a:latin typeface="Times New Roman" panose="02020603050405020304" pitchFamily="18" charset="0"/>
                <a:ea typeface="Times New Roman" panose="02020603050405020304" pitchFamily="18" charset="0"/>
              </a:rPr>
              <a:t>, A. A. (2016, September). </a:t>
            </a:r>
            <a:r>
              <a:rPr lang="en-US" sz="1600" dirty="0" err="1">
                <a:solidFill>
                  <a:schemeClr val="tx1"/>
                </a:solidFill>
                <a:effectLst/>
                <a:latin typeface="Times New Roman" panose="02020603050405020304" pitchFamily="18" charset="0"/>
                <a:ea typeface="Times New Roman" panose="02020603050405020304" pitchFamily="18" charset="0"/>
              </a:rPr>
              <a:t>WeChat</a:t>
            </a:r>
            <a:r>
              <a:rPr lang="en-US" sz="1600" dirty="0">
                <a:solidFill>
                  <a:schemeClr val="tx1"/>
                </a:solidFill>
                <a:effectLst/>
                <a:latin typeface="Times New Roman" panose="02020603050405020304" pitchFamily="18" charset="0"/>
                <a:ea typeface="Times New Roman" panose="02020603050405020304" pitchFamily="18" charset="0"/>
              </a:rPr>
              <a:t> text messages service flow traffic classification using machine learning technique. In 2016 6th International Conference on IT Convergence and Security (ICITCS) (pp. 1-5). IEEE.</a:t>
            </a:r>
          </a:p>
          <a:p>
            <a:pPr algn="just">
              <a:lnSpc>
                <a:spcPct val="150000"/>
              </a:lnSpc>
              <a:tabLst>
                <a:tab pos="1905000" algn="l"/>
              </a:tabLst>
            </a:pPr>
            <a:r>
              <a:rPr lang="en-US" sz="1600" dirty="0">
                <a:solidFill>
                  <a:schemeClr val="tx1"/>
                </a:solidFill>
                <a:effectLst/>
                <a:latin typeface="Times New Roman" panose="02020603050405020304" pitchFamily="18" charset="0"/>
                <a:ea typeface="Times New Roman" panose="02020603050405020304" pitchFamily="18" charset="0"/>
              </a:rPr>
              <a:t> </a:t>
            </a:r>
          </a:p>
          <a:p>
            <a:pPr algn="just">
              <a:lnSpc>
                <a:spcPct val="150000"/>
              </a:lnSpc>
              <a:tabLst>
                <a:tab pos="1905000" algn="l"/>
              </a:tabLst>
            </a:pPr>
            <a:r>
              <a:rPr lang="en-US" sz="1600" dirty="0">
                <a:solidFill>
                  <a:schemeClr val="tx1"/>
                </a:solidFill>
                <a:effectLst/>
                <a:latin typeface="Times New Roman" panose="02020603050405020304" pitchFamily="18" charset="0"/>
                <a:ea typeface="Times New Roman" panose="02020603050405020304" pitchFamily="18" charset="0"/>
              </a:rPr>
              <a:t>[5] Liu, B., </a:t>
            </a:r>
            <a:r>
              <a:rPr lang="en-US" sz="1600" dirty="0" err="1">
                <a:solidFill>
                  <a:schemeClr val="tx1"/>
                </a:solidFill>
                <a:effectLst/>
                <a:latin typeface="Times New Roman" panose="02020603050405020304" pitchFamily="18" charset="0"/>
                <a:ea typeface="Times New Roman" panose="02020603050405020304" pitchFamily="18" charset="0"/>
              </a:rPr>
              <a:t>Blasch</a:t>
            </a:r>
            <a:r>
              <a:rPr lang="en-US" sz="1600" dirty="0">
                <a:solidFill>
                  <a:schemeClr val="tx1"/>
                </a:solidFill>
                <a:effectLst/>
                <a:latin typeface="Times New Roman" panose="02020603050405020304" pitchFamily="18" charset="0"/>
                <a:ea typeface="Times New Roman" panose="02020603050405020304" pitchFamily="18" charset="0"/>
              </a:rPr>
              <a:t>, E., Chen, Y., Shen, D., &amp; Chen, G. (2013, October). Scalable sentiment classification for big data analysis using naive </a:t>
            </a:r>
            <a:r>
              <a:rPr lang="en-US" sz="1600" dirty="0" err="1">
                <a:solidFill>
                  <a:schemeClr val="tx1"/>
                </a:solidFill>
                <a:effectLst/>
                <a:latin typeface="Times New Roman" panose="02020603050405020304" pitchFamily="18" charset="0"/>
                <a:ea typeface="Times New Roman" panose="02020603050405020304" pitchFamily="18" charset="0"/>
              </a:rPr>
              <a:t>bayes</a:t>
            </a:r>
            <a:r>
              <a:rPr lang="en-US" sz="1600" dirty="0">
                <a:solidFill>
                  <a:schemeClr val="tx1"/>
                </a:solidFill>
                <a:effectLst/>
                <a:latin typeface="Times New Roman" panose="02020603050405020304" pitchFamily="18" charset="0"/>
                <a:ea typeface="Times New Roman" panose="02020603050405020304" pitchFamily="18" charset="0"/>
              </a:rPr>
              <a:t> classifier. In 2013 IEEE international conference on big data (pp. 99-104). IEEE.</a:t>
            </a:r>
          </a:p>
          <a:p>
            <a:endParaRPr lang="en-US" dirty="0">
              <a:solidFill>
                <a:schemeClr val="tx1"/>
              </a:solidFill>
            </a:endParaRPr>
          </a:p>
        </p:txBody>
      </p:sp>
      <p:sp>
        <p:nvSpPr>
          <p:cNvPr id="6" name="Rectangle 5"/>
          <p:cNvSpPr/>
          <p:nvPr/>
        </p:nvSpPr>
        <p:spPr>
          <a:xfrm>
            <a:off x="141111" y="6550223"/>
            <a:ext cx="6096000" cy="307777"/>
          </a:xfrm>
          <a:prstGeom prst="rect">
            <a:avLst/>
          </a:prstGeom>
        </p:spPr>
        <p:txBody>
          <a:bodyPr>
            <a:spAutoFit/>
          </a:bodyPr>
          <a:lstStyle/>
          <a:p>
            <a:pPr algn="ct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WhatsApp group chat analysis and prediction using naïve </a:t>
            </a:r>
            <a:r>
              <a:rPr lang="en-US" sz="1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bayes</a:t>
            </a: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classification</a:t>
            </a: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4124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E46B29-862F-A0A8-0478-ED3FD37C2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362" y="249616"/>
            <a:ext cx="1661251" cy="852958"/>
          </a:xfrm>
          <a:prstGeom prst="rect">
            <a:avLst/>
          </a:prstGeom>
        </p:spPr>
      </p:pic>
      <p:sp>
        <p:nvSpPr>
          <p:cNvPr id="5" name="Rectangle 4"/>
          <p:cNvSpPr/>
          <p:nvPr/>
        </p:nvSpPr>
        <p:spPr>
          <a:xfrm>
            <a:off x="2010363" y="55268"/>
            <a:ext cx="4897495" cy="388696"/>
          </a:xfrm>
          <a:prstGeom prst="rect">
            <a:avLst/>
          </a:prstGeom>
        </p:spPr>
        <p:txBody>
          <a:bodyPr wrap="none">
            <a:spAutoFit/>
          </a:bodyPr>
          <a:lstStyle/>
          <a:p>
            <a:pPr algn="ctr">
              <a:lnSpc>
                <a:spcPct val="107000"/>
              </a:lnSpc>
              <a:spcBef>
                <a:spcPts val="1200"/>
              </a:spcBef>
            </a:pPr>
            <a:r>
              <a:rPr lang="en-GB" b="1" kern="0"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Aditya College Of Engineering And Technology</a:t>
            </a:r>
            <a:endParaRPr lang="en-GB" b="1" kern="0" dirty="0">
              <a:solidFill>
                <a:srgbClr val="00B0F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p:cNvSpPr/>
          <p:nvPr/>
        </p:nvSpPr>
        <p:spPr>
          <a:xfrm>
            <a:off x="3406252" y="2318645"/>
            <a:ext cx="5705922" cy="1323439"/>
          </a:xfrm>
          <a:prstGeom prst="rect">
            <a:avLst/>
          </a:prstGeom>
        </p:spPr>
        <p:txBody>
          <a:bodyPr wrap="none">
            <a:spAutoFit/>
          </a:bodyPr>
          <a:lstStyle/>
          <a:p>
            <a:pPr algn="r"/>
            <a:r>
              <a:rPr lang="en-US" sz="8000" b="1" cap="none" spc="0" dirty="0">
                <a:ln w="12700">
                  <a:solidFill>
                    <a:schemeClr val="accent5"/>
                  </a:solidFill>
                  <a:prstDash val="solid"/>
                </a:ln>
                <a:effectLst/>
                <a:latin typeface="Times New Roman" panose="02020603050405020304" pitchFamily="18" charset="0"/>
                <a:cs typeface="Times New Roman" panose="02020603050405020304" pitchFamily="18" charset="0"/>
              </a:rPr>
              <a:t>Thank You!!</a:t>
            </a:r>
            <a:endParaRPr lang="en-US" sz="8000" b="1" cap="none" spc="0" dirty="0">
              <a:ln w="12700">
                <a:solidFill>
                  <a:schemeClr val="accent5"/>
                </a:solidFill>
                <a:prstDash val="solid"/>
              </a:ln>
              <a:effectLst/>
            </a:endParaRPr>
          </a:p>
        </p:txBody>
      </p:sp>
      <p:sp>
        <p:nvSpPr>
          <p:cNvPr id="4" name="Rectangle 3"/>
          <p:cNvSpPr/>
          <p:nvPr/>
        </p:nvSpPr>
        <p:spPr>
          <a:xfrm>
            <a:off x="81775" y="6550223"/>
            <a:ext cx="6096000" cy="307777"/>
          </a:xfrm>
          <a:prstGeom prst="rect">
            <a:avLst/>
          </a:prstGeom>
        </p:spPr>
        <p:txBody>
          <a:bodyPr>
            <a:spAutoFit/>
          </a:bodyPr>
          <a:lstStyle/>
          <a:p>
            <a:pPr algn="ct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WhatsApp group chat analysis and prediction using naïve </a:t>
            </a:r>
            <a:r>
              <a:rPr lang="en-US" sz="1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bayes</a:t>
            </a: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classification</a:t>
            </a: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4565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3</a:t>
            </a:fld>
            <a:endParaRPr lang="en-US" dirty="0"/>
          </a:p>
        </p:txBody>
      </p:sp>
      <p:graphicFrame>
        <p:nvGraphicFramePr>
          <p:cNvPr id="9" name="Diagram 8">
            <a:extLst>
              <a:ext uri="{FF2B5EF4-FFF2-40B4-BE49-F238E27FC236}">
                <a16:creationId xmlns:a16="http://schemas.microsoft.com/office/drawing/2014/main" id="{62266F7C-3582-D37F-D7A6-DBDDFF348594}"/>
              </a:ext>
            </a:extLst>
          </p:cNvPr>
          <p:cNvGraphicFramePr/>
          <p:nvPr>
            <p:extLst>
              <p:ext uri="{D42A27DB-BD31-4B8C-83A1-F6EECF244321}">
                <p14:modId xmlns:p14="http://schemas.microsoft.com/office/powerpoint/2010/main" val="1993520284"/>
              </p:ext>
            </p:extLst>
          </p:nvPr>
        </p:nvGraphicFramePr>
        <p:xfrm>
          <a:off x="-512529" y="1788477"/>
          <a:ext cx="10906103" cy="4469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01D51E2-85C5-8EEE-6AC5-615C01C672F7}"/>
              </a:ext>
            </a:extLst>
          </p:cNvPr>
          <p:cNvSpPr txBox="1"/>
          <p:nvPr/>
        </p:nvSpPr>
        <p:spPr>
          <a:xfrm>
            <a:off x="4234485" y="939222"/>
            <a:ext cx="4016437"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CONTENTS</a:t>
            </a:r>
          </a:p>
        </p:txBody>
      </p:sp>
      <p:pic>
        <p:nvPicPr>
          <p:cNvPr id="3" name="Picture 2">
            <a:extLst>
              <a:ext uri="{FF2B5EF4-FFF2-40B4-BE49-F238E27FC236}">
                <a16:creationId xmlns:a16="http://schemas.microsoft.com/office/drawing/2014/main" id="{6DF22C89-2B75-6E39-0375-1F940F8839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565" y="198934"/>
            <a:ext cx="1661251" cy="852958"/>
          </a:xfrm>
          <a:prstGeom prst="rect">
            <a:avLst/>
          </a:prstGeom>
        </p:spPr>
      </p:pic>
      <p:sp>
        <p:nvSpPr>
          <p:cNvPr id="5" name="TextBox 4">
            <a:extLst>
              <a:ext uri="{FF2B5EF4-FFF2-40B4-BE49-F238E27FC236}">
                <a16:creationId xmlns:a16="http://schemas.microsoft.com/office/drawing/2014/main" id="{A4AF6FF6-070C-BF33-3C99-8A6945192E85}"/>
              </a:ext>
            </a:extLst>
          </p:cNvPr>
          <p:cNvSpPr txBox="1"/>
          <p:nvPr/>
        </p:nvSpPr>
        <p:spPr>
          <a:xfrm>
            <a:off x="1705708" y="281831"/>
            <a:ext cx="6119446" cy="368755"/>
          </a:xfrm>
          <a:prstGeom prst="rect">
            <a:avLst/>
          </a:prstGeom>
          <a:noFill/>
        </p:spPr>
        <p:txBody>
          <a:bodyPr wrap="square">
            <a:spAutoFit/>
          </a:bodyPr>
          <a:lstStyle/>
          <a:p>
            <a:pPr algn="ctr">
              <a:lnSpc>
                <a:spcPct val="107000"/>
              </a:lnSpc>
              <a:spcBef>
                <a:spcPts val="1200"/>
              </a:spcBef>
            </a:pPr>
            <a:r>
              <a:rPr lang="en-GB" b="1" kern="0"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Aditya College Of Engineering And Technology</a:t>
            </a:r>
            <a:endParaRPr lang="en-GB" b="1" kern="0" dirty="0">
              <a:solidFill>
                <a:srgbClr val="00B0F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Rectangle 3"/>
          <p:cNvSpPr/>
          <p:nvPr/>
        </p:nvSpPr>
        <p:spPr>
          <a:xfrm>
            <a:off x="146703" y="6538912"/>
            <a:ext cx="6096000" cy="307777"/>
          </a:xfrm>
          <a:prstGeom prst="rect">
            <a:avLst/>
          </a:prstGeom>
        </p:spPr>
        <p:txBody>
          <a:bodyPr>
            <a:spAutoFit/>
          </a:bodyPr>
          <a:lstStyle/>
          <a:p>
            <a:pPr algn="ct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WhatsApp group chat analysis and prediction using naïve </a:t>
            </a:r>
            <a:r>
              <a:rPr lang="en-US" sz="1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bayes</a:t>
            </a: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classification</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8" name="Rectangular Callout 7"/>
          <p:cNvSpPr/>
          <p:nvPr/>
        </p:nvSpPr>
        <p:spPr>
          <a:xfrm>
            <a:off x="9225230" y="2737559"/>
            <a:ext cx="1281753" cy="3609804"/>
          </a:xfrm>
          <a:prstGeom prst="wedgeRectCallout">
            <a:avLst>
              <a:gd name="adj1" fmla="val 0"/>
              <a:gd name="adj2" fmla="val 0"/>
            </a:avLst>
          </a:prstGeom>
          <a:solidFill>
            <a:schemeClr val="accent3">
              <a:lumMod val="20000"/>
              <a:lumOff val="80000"/>
            </a:schemeClr>
          </a:solidFill>
        </p:spPr>
        <p:style>
          <a:lnRef idx="0">
            <a:schemeClr val="lt1">
              <a:hueOff val="0"/>
              <a:satOff val="0"/>
              <a:lumOff val="0"/>
              <a:alphaOff val="0"/>
            </a:schemeClr>
          </a:lnRef>
          <a:fillRef idx="1">
            <a:schemeClr val="accent4">
              <a:tint val="50000"/>
              <a:hueOff val="0"/>
              <a:satOff val="0"/>
              <a:lumOff val="0"/>
              <a:alphaOff val="0"/>
            </a:schemeClr>
          </a:fillRef>
          <a:effectRef idx="3">
            <a:schemeClr val="accent4">
              <a:tint val="50000"/>
              <a:hueOff val="0"/>
              <a:satOff val="0"/>
              <a:lumOff val="0"/>
              <a:alphaOff val="0"/>
            </a:schemeClr>
          </a:effectRef>
          <a:fontRef idx="minor">
            <a:schemeClr val="lt1">
              <a:hueOff val="0"/>
              <a:satOff val="0"/>
              <a:lumOff val="0"/>
              <a:alphaOff val="0"/>
            </a:schemeClr>
          </a:fontRef>
        </p:style>
      </p:sp>
      <p:grpSp>
        <p:nvGrpSpPr>
          <p:cNvPr id="10" name="Group 9"/>
          <p:cNvGrpSpPr/>
          <p:nvPr/>
        </p:nvGrpSpPr>
        <p:grpSpPr>
          <a:xfrm>
            <a:off x="9217557" y="1497329"/>
            <a:ext cx="2694987" cy="1249864"/>
            <a:chOff x="7067360" y="-77319"/>
            <a:chExt cx="2498093" cy="1095365"/>
          </a:xfrm>
          <a:solidFill>
            <a:schemeClr val="accent2">
              <a:lumMod val="75000"/>
            </a:schemeClr>
          </a:solidFill>
        </p:grpSpPr>
        <p:sp>
          <p:nvSpPr>
            <p:cNvPr id="12" name="Rectangle 11"/>
            <p:cNvSpPr/>
            <p:nvPr/>
          </p:nvSpPr>
          <p:spPr>
            <a:xfrm>
              <a:off x="8262583" y="-77319"/>
              <a:ext cx="1302870" cy="1086921"/>
            </a:xfrm>
            <a:prstGeom prst="rect">
              <a:avLst/>
            </a:prstGeom>
            <a:solidFill>
              <a:srgbClr val="CC0099"/>
            </a:solidFill>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a:lstStyle/>
            <a:p>
              <a:endParaRPr lang="en-US" sz="1600" dirty="0"/>
            </a:p>
            <a:p>
              <a:endParaRPr lang="en-US" sz="1600" dirty="0"/>
            </a:p>
            <a:p>
              <a:r>
                <a:rPr lang="en-US" sz="1600" dirty="0"/>
                <a:t>  Bibliography</a:t>
              </a:r>
            </a:p>
          </p:txBody>
        </p:sp>
        <p:sp>
          <p:nvSpPr>
            <p:cNvPr id="13" name="Rectangle 12"/>
            <p:cNvSpPr/>
            <p:nvPr/>
          </p:nvSpPr>
          <p:spPr>
            <a:xfrm>
              <a:off x="7067360" y="69111"/>
              <a:ext cx="1188109" cy="94893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7625" tIns="47625" rIns="47625" bIns="47625" numCol="1" spcCol="1270" anchor="ctr" anchorCtr="0">
              <a:noAutofit/>
            </a:bodyPr>
            <a:lstStyle/>
            <a:p>
              <a:pPr lvl="0" algn="ctr" defTabSz="666750">
                <a:lnSpc>
                  <a:spcPct val="90000"/>
                </a:lnSpc>
                <a:spcBef>
                  <a:spcPct val="0"/>
                </a:spcBef>
                <a:spcAft>
                  <a:spcPct val="35000"/>
                </a:spcAft>
              </a:pPr>
              <a:r>
                <a:rPr lang="en-US" sz="1500" dirty="0"/>
                <a:t>Conclusion</a:t>
              </a:r>
              <a:endParaRPr lang="en-US" sz="1500" kern="1200" dirty="0"/>
            </a:p>
          </p:txBody>
        </p:sp>
      </p:grpSp>
      <p:sp>
        <p:nvSpPr>
          <p:cNvPr id="14" name="Rectangular Callout 13"/>
          <p:cNvSpPr/>
          <p:nvPr/>
        </p:nvSpPr>
        <p:spPr>
          <a:xfrm>
            <a:off x="10514656" y="2746870"/>
            <a:ext cx="1397888" cy="3792042"/>
          </a:xfrm>
          <a:prstGeom prst="wedgeRectCallout">
            <a:avLst>
              <a:gd name="adj1" fmla="val 0"/>
              <a:gd name="adj2" fmla="val 0"/>
            </a:avLst>
          </a:prstGeom>
          <a:solidFill>
            <a:schemeClr val="accent3">
              <a:lumMod val="20000"/>
              <a:lumOff val="80000"/>
            </a:schemeClr>
          </a:solidFill>
        </p:spPr>
        <p:style>
          <a:lnRef idx="0">
            <a:schemeClr val="lt1">
              <a:hueOff val="0"/>
              <a:satOff val="0"/>
              <a:lumOff val="0"/>
              <a:alphaOff val="0"/>
            </a:schemeClr>
          </a:lnRef>
          <a:fillRef idx="1">
            <a:schemeClr val="accent4">
              <a:tint val="50000"/>
              <a:hueOff val="0"/>
              <a:satOff val="0"/>
              <a:lumOff val="0"/>
              <a:alphaOff val="0"/>
            </a:schemeClr>
          </a:fillRef>
          <a:effectRef idx="3">
            <a:schemeClr val="accent4">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290368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1471448" y="1316286"/>
            <a:ext cx="9101959" cy="777765"/>
          </a:xfrm>
        </p:spPr>
        <p:txBody>
          <a:bodyPr>
            <a:noAutofit/>
          </a:bodyPr>
          <a:lstStyle/>
          <a:p>
            <a:r>
              <a:rPr lang="en-US" sz="3200" b="1" dirty="0">
                <a:latin typeface="Times New Roman" panose="02020603050405020304" pitchFamily="18" charset="0"/>
                <a:cs typeface="Times New Roman" panose="02020603050405020304" pitchFamily="18" charset="0"/>
              </a:rPr>
              <a:t>HARDWARE REQUIREMENTS</a:t>
            </a:r>
          </a:p>
        </p:txBody>
      </p:sp>
      <p:sp>
        <p:nvSpPr>
          <p:cNvPr id="8" name="TextBox 7">
            <a:extLst>
              <a:ext uri="{FF2B5EF4-FFF2-40B4-BE49-F238E27FC236}">
                <a16:creationId xmlns:a16="http://schemas.microsoft.com/office/drawing/2014/main" id="{840ABE24-9E0E-5AE2-9862-B3737D8C7F66}"/>
              </a:ext>
            </a:extLst>
          </p:cNvPr>
          <p:cNvSpPr txBox="1"/>
          <p:nvPr/>
        </p:nvSpPr>
        <p:spPr>
          <a:xfrm>
            <a:off x="421551" y="168439"/>
            <a:ext cx="8205690" cy="819007"/>
          </a:xfrm>
          <a:prstGeom prst="rect">
            <a:avLst/>
          </a:prstGeom>
          <a:noFill/>
        </p:spPr>
        <p:txBody>
          <a:bodyPr wrap="square">
            <a:spAutoFit/>
          </a:bodyPr>
          <a:lstStyle/>
          <a:p>
            <a:pPr algn="ctr">
              <a:lnSpc>
                <a:spcPct val="107000"/>
              </a:lnSpc>
              <a:spcBef>
                <a:spcPts val="1200"/>
              </a:spcBef>
            </a:pPr>
            <a:r>
              <a:rPr lang="en-GB" b="1" kern="0"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Aditya College Of Engineering And Technology</a:t>
            </a:r>
            <a:endParaRPr lang="en-GB" b="1" kern="0" dirty="0">
              <a:solidFill>
                <a:srgbClr val="00B0F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Bef>
                <a:spcPts val="1200"/>
              </a:spcBef>
            </a:pPr>
            <a:endParaRPr lang="en-GB" b="1" kern="0" dirty="0">
              <a:solidFill>
                <a:srgbClr val="FFFF0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5DDECA1A-CCA5-2555-0EA0-97B32367D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15" y="215803"/>
            <a:ext cx="1661251" cy="852958"/>
          </a:xfrm>
          <a:prstGeom prst="rect">
            <a:avLst/>
          </a:prstGeom>
        </p:spPr>
      </p:pic>
      <p:sp>
        <p:nvSpPr>
          <p:cNvPr id="4" name="Rectangle 3"/>
          <p:cNvSpPr/>
          <p:nvPr/>
        </p:nvSpPr>
        <p:spPr>
          <a:xfrm>
            <a:off x="3048000" y="1753477"/>
            <a:ext cx="6096000" cy="1938992"/>
          </a:xfrm>
          <a:prstGeom prst="rect">
            <a:avLst/>
          </a:prstGeom>
        </p:spPr>
        <p:txBody>
          <a:bodyPr>
            <a:spAutoFit/>
          </a:bodyPr>
          <a:lstStyle/>
          <a:p>
            <a:pPr marL="342900" lvl="0" indent="-342900">
              <a:lnSpc>
                <a:spcPct val="150000"/>
              </a:lnSpc>
              <a:buFont typeface="Symbol" panose="05050102010706020507" pitchFamily="18"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Windows: Windows 7/8/10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Symbol" panose="05050102010706020507" pitchFamily="18"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Processor (CPU): Intel Core i3/i5 (5th generation or newer)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Symbol" panose="05050102010706020507" pitchFamily="18"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Memory: Minimum 8GB RAM’</a:t>
            </a:r>
          </a:p>
        </p:txBody>
      </p:sp>
      <p:sp>
        <p:nvSpPr>
          <p:cNvPr id="5" name="Rectangle 4"/>
          <p:cNvSpPr/>
          <p:nvPr/>
        </p:nvSpPr>
        <p:spPr>
          <a:xfrm>
            <a:off x="3036711" y="3544885"/>
            <a:ext cx="6107289" cy="584775"/>
          </a:xfrm>
          <a:prstGeom prst="rect">
            <a:avLst/>
          </a:prstGeom>
        </p:spPr>
        <p:txBody>
          <a:bodyPr wrap="square">
            <a:spAutoFit/>
          </a:bodyPr>
          <a:lstStyle/>
          <a:p>
            <a:r>
              <a:rPr lang="en-US" sz="3200" b="1" dirty="0">
                <a:latin typeface="Times New Roman" panose="02020603050405020304" pitchFamily="18" charset="0"/>
                <a:cs typeface="Times New Roman" panose="02020603050405020304" pitchFamily="18" charset="0"/>
              </a:rPr>
              <a:t>SOFTWARE REQUIREMENTS</a:t>
            </a:r>
          </a:p>
        </p:txBody>
      </p:sp>
      <p:sp>
        <p:nvSpPr>
          <p:cNvPr id="6" name="Rectangle 5"/>
          <p:cNvSpPr/>
          <p:nvPr/>
        </p:nvSpPr>
        <p:spPr>
          <a:xfrm>
            <a:off x="2934916" y="4129660"/>
            <a:ext cx="2489395" cy="707886"/>
          </a:xfrm>
          <a:prstGeom prst="rect">
            <a:avLst/>
          </a:prstGeom>
        </p:spPr>
        <p:txBody>
          <a:bodyPr wrap="square">
            <a:spAutoFit/>
          </a:bodyPr>
          <a:lstStyle/>
          <a:p>
            <a:pPr marL="285750" indent="-285750">
              <a:buFont typeface="Arial" panose="020B0604020202020204" pitchFamily="34" charset="0"/>
              <a:buChar char="•"/>
            </a:pPr>
            <a:r>
              <a:rPr lang="en-US" sz="2000" dirty="0"/>
              <a:t>Visual studio code</a:t>
            </a:r>
          </a:p>
          <a:p>
            <a:pPr marL="285750" indent="-285750">
              <a:buFont typeface="Arial" panose="020B0604020202020204" pitchFamily="34" charset="0"/>
              <a:buChar char="•"/>
            </a:pPr>
            <a:r>
              <a:rPr lang="en-US" sz="2000" dirty="0"/>
              <a:t>Python 3.7.2</a:t>
            </a:r>
          </a:p>
        </p:txBody>
      </p:sp>
      <p:sp>
        <p:nvSpPr>
          <p:cNvPr id="10" name="Rectangle 9"/>
          <p:cNvSpPr/>
          <p:nvPr/>
        </p:nvSpPr>
        <p:spPr>
          <a:xfrm>
            <a:off x="5678311" y="4129660"/>
            <a:ext cx="1885245" cy="2246769"/>
          </a:xfrm>
          <a:prstGeom prst="rect">
            <a:avLst/>
          </a:prstGeom>
        </p:spPr>
        <p:txBody>
          <a:bodyPr wrap="square">
            <a:spAutoFit/>
          </a:bodyPr>
          <a:lstStyle/>
          <a:p>
            <a:pPr marL="285750" indent="-285750">
              <a:buFont typeface="Arial" panose="020B0604020202020204" pitchFamily="34" charset="0"/>
              <a:buChar char="•"/>
            </a:pPr>
            <a:r>
              <a:rPr lang="en-US" sz="2000" dirty="0" err="1"/>
              <a:t>streamlit</a:t>
            </a:r>
            <a:endParaRPr lang="en-US" sz="2000" dirty="0"/>
          </a:p>
          <a:p>
            <a:pPr marL="285750" indent="-285750">
              <a:buFont typeface="Arial" panose="020B0604020202020204" pitchFamily="34" charset="0"/>
              <a:buChar char="•"/>
            </a:pPr>
            <a:r>
              <a:rPr lang="en-US" sz="2000" dirty="0" err="1"/>
              <a:t>matplotlib</a:t>
            </a:r>
            <a:endParaRPr lang="en-US" sz="2000" dirty="0"/>
          </a:p>
          <a:p>
            <a:pPr marL="285750" indent="-285750">
              <a:buFont typeface="Arial" panose="020B0604020202020204" pitchFamily="34" charset="0"/>
              <a:buChar char="•"/>
            </a:pPr>
            <a:r>
              <a:rPr lang="en-US" sz="2000" dirty="0" err="1"/>
              <a:t>seaborn</a:t>
            </a:r>
            <a:endParaRPr lang="en-US" sz="2000" dirty="0"/>
          </a:p>
          <a:p>
            <a:pPr marL="285750" indent="-285750">
              <a:buFont typeface="Arial" panose="020B0604020202020204" pitchFamily="34" charset="0"/>
              <a:buChar char="•"/>
            </a:pPr>
            <a:r>
              <a:rPr lang="en-US" sz="2000" dirty="0"/>
              <a:t>pandas</a:t>
            </a:r>
          </a:p>
          <a:p>
            <a:pPr marL="285750" indent="-285750">
              <a:buFont typeface="Arial" panose="020B0604020202020204" pitchFamily="34" charset="0"/>
              <a:buChar char="•"/>
            </a:pPr>
            <a:r>
              <a:rPr lang="en-US" sz="2000" dirty="0" err="1"/>
              <a:t>numpy</a:t>
            </a:r>
            <a:endParaRPr lang="en-US" sz="2000" dirty="0"/>
          </a:p>
          <a:p>
            <a:pPr marL="285750" indent="-285750">
              <a:buFont typeface="Arial" panose="020B0604020202020204" pitchFamily="34" charset="0"/>
              <a:buChar char="•"/>
            </a:pPr>
            <a:r>
              <a:rPr lang="en-US" sz="2000" dirty="0" err="1"/>
              <a:t>Joblib</a:t>
            </a:r>
            <a:endParaRPr lang="en-US" sz="2000" dirty="0"/>
          </a:p>
          <a:p>
            <a:pPr marL="285750" indent="-285750">
              <a:buFont typeface="Arial" panose="020B0604020202020204" pitchFamily="34" charset="0"/>
              <a:buChar char="•"/>
            </a:pPr>
            <a:r>
              <a:rPr lang="en-US" sz="2000" dirty="0"/>
              <a:t>locust</a:t>
            </a:r>
          </a:p>
        </p:txBody>
      </p:sp>
      <p:sp>
        <p:nvSpPr>
          <p:cNvPr id="12" name="Rectangle 11"/>
          <p:cNvSpPr/>
          <p:nvPr/>
        </p:nvSpPr>
        <p:spPr>
          <a:xfrm>
            <a:off x="7847142" y="4129660"/>
            <a:ext cx="2652888" cy="2246769"/>
          </a:xfrm>
          <a:prstGeom prst="rect">
            <a:avLst/>
          </a:prstGeom>
        </p:spPr>
        <p:txBody>
          <a:bodyPr wrap="square">
            <a:spAutoFit/>
          </a:bodyPr>
          <a:lstStyle/>
          <a:p>
            <a:pPr marL="285750" indent="-285750">
              <a:buFont typeface="Arial" panose="020B0604020202020204" pitchFamily="34" charset="0"/>
              <a:buChar char="•"/>
            </a:pPr>
            <a:r>
              <a:rPr lang="en-US" sz="2000" dirty="0" err="1"/>
              <a:t>urlextract</a:t>
            </a:r>
            <a:endParaRPr lang="en-US" sz="2000" dirty="0"/>
          </a:p>
          <a:p>
            <a:pPr marL="285750" indent="-285750">
              <a:buFont typeface="Arial" panose="020B0604020202020204" pitchFamily="34" charset="0"/>
              <a:buChar char="•"/>
            </a:pPr>
            <a:r>
              <a:rPr lang="en-US" sz="2000" dirty="0" err="1"/>
              <a:t>wordcloud</a:t>
            </a:r>
            <a:endParaRPr lang="en-US" sz="2000" dirty="0"/>
          </a:p>
          <a:p>
            <a:pPr marL="285750" indent="-285750">
              <a:buFont typeface="Arial" panose="020B0604020202020204" pitchFamily="34" charset="0"/>
              <a:buChar char="•"/>
            </a:pPr>
            <a:r>
              <a:rPr lang="en-US" sz="2000" dirty="0"/>
              <a:t>collections</a:t>
            </a:r>
          </a:p>
          <a:p>
            <a:pPr marL="285750" indent="-285750">
              <a:buFont typeface="Arial" panose="020B0604020202020204" pitchFamily="34" charset="0"/>
              <a:buChar char="•"/>
            </a:pPr>
            <a:r>
              <a:rPr lang="en-US" sz="2000" dirty="0"/>
              <a:t>emoji</a:t>
            </a:r>
          </a:p>
          <a:p>
            <a:pPr marL="285750" indent="-285750">
              <a:buFont typeface="Arial" panose="020B0604020202020204" pitchFamily="34" charset="0"/>
              <a:buChar char="•"/>
            </a:pPr>
            <a:r>
              <a:rPr lang="en-US" sz="2000" dirty="0" err="1"/>
              <a:t>Neattext</a:t>
            </a:r>
            <a:endParaRPr lang="en-US" sz="2000" dirty="0"/>
          </a:p>
          <a:p>
            <a:pPr marL="285750" indent="-285750">
              <a:buFont typeface="Arial" panose="020B0604020202020204" pitchFamily="34" charset="0"/>
              <a:buChar char="•"/>
            </a:pPr>
            <a:r>
              <a:rPr lang="en-US" sz="2000" dirty="0"/>
              <a:t>regular expression</a:t>
            </a:r>
          </a:p>
          <a:p>
            <a:pPr marL="285750" indent="-285750">
              <a:buFont typeface="Arial" panose="020B0604020202020204" pitchFamily="34" charset="0"/>
              <a:buChar char="•"/>
            </a:pPr>
            <a:r>
              <a:rPr lang="en-US" sz="2000" dirty="0" err="1"/>
              <a:t>Sklearn</a:t>
            </a:r>
            <a:endParaRPr lang="en-US" sz="2000" dirty="0"/>
          </a:p>
        </p:txBody>
      </p:sp>
      <p:sp>
        <p:nvSpPr>
          <p:cNvPr id="13" name="Rectangle 12"/>
          <p:cNvSpPr/>
          <p:nvPr/>
        </p:nvSpPr>
        <p:spPr>
          <a:xfrm>
            <a:off x="100361" y="6550223"/>
            <a:ext cx="6096000" cy="307777"/>
          </a:xfrm>
          <a:prstGeom prst="rect">
            <a:avLst/>
          </a:prstGeom>
        </p:spPr>
        <p:txBody>
          <a:bodyPr>
            <a:spAutoFit/>
          </a:bodyPr>
          <a:lstStyle/>
          <a:p>
            <a:pPr algn="ct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WhatsApp group chat analysis and prediction using naïve </a:t>
            </a:r>
            <a:r>
              <a:rPr lang="en-US" sz="1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bayes</a:t>
            </a: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classification</a:t>
            </a: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133809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24C6129-1514-6315-5DAE-06A961E8E7B5}"/>
              </a:ext>
            </a:extLst>
          </p:cNvPr>
          <p:cNvSpPr txBox="1"/>
          <p:nvPr/>
        </p:nvSpPr>
        <p:spPr>
          <a:xfrm>
            <a:off x="2324232" y="3241898"/>
            <a:ext cx="7753739" cy="467885"/>
          </a:xfrm>
          <a:prstGeom prst="rect">
            <a:avLst/>
          </a:prstGeom>
          <a:noFill/>
        </p:spPr>
        <p:txBody>
          <a:bodyPr wrap="square">
            <a:spAutoFit/>
          </a:bodyPr>
          <a:lstStyle/>
          <a:p>
            <a:pPr algn="ctr">
              <a:lnSpc>
                <a:spcPct val="107000"/>
              </a:lnSpc>
              <a:spcBef>
                <a:spcPts val="200"/>
              </a:spcBef>
            </a:pPr>
            <a:endParaRPr lang="en-GB" sz="2400" b="1" dirty="0">
              <a:effectLst/>
              <a:latin typeface="Arial Black" panose="020B0A04020102020204" pitchFamily="34"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40ABE24-9E0E-5AE2-9862-B3737D8C7F66}"/>
              </a:ext>
            </a:extLst>
          </p:cNvPr>
          <p:cNvSpPr txBox="1"/>
          <p:nvPr/>
        </p:nvSpPr>
        <p:spPr>
          <a:xfrm>
            <a:off x="421551" y="168439"/>
            <a:ext cx="8205690" cy="819007"/>
          </a:xfrm>
          <a:prstGeom prst="rect">
            <a:avLst/>
          </a:prstGeom>
          <a:noFill/>
        </p:spPr>
        <p:txBody>
          <a:bodyPr wrap="square">
            <a:spAutoFit/>
          </a:bodyPr>
          <a:lstStyle/>
          <a:p>
            <a:pPr algn="ctr">
              <a:lnSpc>
                <a:spcPct val="107000"/>
              </a:lnSpc>
              <a:spcBef>
                <a:spcPts val="1200"/>
              </a:spcBef>
            </a:pPr>
            <a:r>
              <a:rPr lang="en-GB" b="1" kern="0"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Aditya College Of Engineering And Technology</a:t>
            </a:r>
            <a:endParaRPr lang="en-GB" b="1" kern="0" dirty="0">
              <a:solidFill>
                <a:srgbClr val="00B0F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Bef>
                <a:spcPts val="1200"/>
              </a:spcBef>
            </a:pPr>
            <a:endParaRPr lang="en-GB" b="1" kern="0" dirty="0">
              <a:solidFill>
                <a:srgbClr val="FFFF0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3CAB0EE-D4EA-6C21-FCBA-C32729D006D6}"/>
              </a:ext>
            </a:extLst>
          </p:cNvPr>
          <p:cNvSpPr txBox="1"/>
          <p:nvPr/>
        </p:nvSpPr>
        <p:spPr>
          <a:xfrm>
            <a:off x="1471448" y="4320002"/>
            <a:ext cx="5234152" cy="506292"/>
          </a:xfrm>
          <a:prstGeom prst="rect">
            <a:avLst/>
          </a:prstGeom>
          <a:noFill/>
        </p:spPr>
        <p:txBody>
          <a:bodyPr wrap="square" rtlCol="0">
            <a:spAutoFit/>
          </a:bodyPr>
          <a:lstStyle/>
          <a:p>
            <a:pPr>
              <a:lnSpc>
                <a:spcPct val="150000"/>
              </a:lnSpc>
            </a:pPr>
            <a:endParaRPr lang="en-US" sz="2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659A834-A872-B6B9-D5CB-36C68E359A6D}"/>
              </a:ext>
            </a:extLst>
          </p:cNvPr>
          <p:cNvSpPr txBox="1"/>
          <p:nvPr/>
        </p:nvSpPr>
        <p:spPr>
          <a:xfrm>
            <a:off x="7629894" y="4320002"/>
            <a:ext cx="3195145" cy="369332"/>
          </a:xfrm>
          <a:prstGeom prst="rect">
            <a:avLst/>
          </a:prstGeom>
          <a:noFill/>
        </p:spPr>
        <p:txBody>
          <a:bodyPr wrap="square" rtlCol="0">
            <a:spAutoFit/>
          </a:bodyPr>
          <a:lstStyle/>
          <a:p>
            <a:endParaRPr lang="en-US" dirty="0"/>
          </a:p>
        </p:txBody>
      </p:sp>
      <p:pic>
        <p:nvPicPr>
          <p:cNvPr id="2" name="Picture 1">
            <a:extLst>
              <a:ext uri="{FF2B5EF4-FFF2-40B4-BE49-F238E27FC236}">
                <a16:creationId xmlns:a16="http://schemas.microsoft.com/office/drawing/2014/main" id="{5DDECA1A-CCA5-2555-0EA0-97B32367D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15" y="215803"/>
            <a:ext cx="1661251" cy="852958"/>
          </a:xfrm>
          <a:prstGeom prst="rect">
            <a:avLst/>
          </a:prstGeom>
        </p:spPr>
      </p:pic>
      <p:sp>
        <p:nvSpPr>
          <p:cNvPr id="4" name="Rectangle 3"/>
          <p:cNvSpPr/>
          <p:nvPr/>
        </p:nvSpPr>
        <p:spPr>
          <a:xfrm>
            <a:off x="1146340" y="917912"/>
            <a:ext cx="10651650" cy="5386090"/>
          </a:xfrm>
          <a:prstGeom prst="rect">
            <a:avLst/>
          </a:prstGeom>
        </p:spPr>
        <p:txBody>
          <a:bodyPr wrap="square">
            <a:spAutoFit/>
          </a:bodyPr>
          <a:lstStyle/>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1. Novelty in the proposed System</a:t>
            </a:r>
          </a:p>
          <a:p>
            <a:r>
              <a:rPr lang="en-US" dirty="0"/>
              <a:t>	</a:t>
            </a:r>
          </a:p>
          <a:p>
            <a:r>
              <a:rPr lang="en-US" dirty="0"/>
              <a:t>	</a:t>
            </a:r>
            <a:r>
              <a:rPr lang="en-US" dirty="0">
                <a:latin typeface="Arial" panose="020B0604020202020204" pitchFamily="34" charset="0"/>
                <a:cs typeface="Arial" panose="020B0604020202020204" pitchFamily="34" charset="0"/>
              </a:rPr>
              <a:t>Our proposed system works in such a way that any WhatsApp user can use and enjoy the power of analysis and they can get their required result in short </a:t>
            </a:r>
          </a:p>
          <a:p>
            <a:r>
              <a:rPr lang="en-US" dirty="0">
                <a:latin typeface="Arial" panose="020B0604020202020204" pitchFamily="34" charset="0"/>
                <a:cs typeface="Arial" panose="020B0604020202020204" pitchFamily="34" charset="0"/>
              </a:rPr>
              <a:t>amount of time.</a:t>
            </a:r>
          </a:p>
          <a:p>
            <a:r>
              <a:rPr lang="en-US" dirty="0">
                <a:latin typeface="Arial" panose="020B0604020202020204" pitchFamily="34" charset="0"/>
                <a:cs typeface="Arial" panose="020B0604020202020204" pitchFamily="34" charset="0"/>
              </a:rPr>
              <a:t> 	No such systems are implemented till now for society that can do both statistical and sentimental analysis for end users of WhatsApp and WhatsApp has not included any such features in it as well.</a:t>
            </a:r>
          </a:p>
          <a:p>
            <a:r>
              <a:rPr lang="en-US" dirty="0">
                <a:latin typeface="Arial" panose="020B0604020202020204" pitchFamily="34" charset="0"/>
                <a:cs typeface="Arial" panose="020B0604020202020204" pitchFamily="34" charset="0"/>
              </a:rPr>
              <a:t> 	Some of the systems which are specially designed for such analytical purpose of WhatsApp are usually limited to big organization and government agencies. </a:t>
            </a:r>
          </a:p>
          <a:p>
            <a:r>
              <a:rPr lang="en-US" dirty="0">
                <a:latin typeface="Arial" panose="020B0604020202020204" pitchFamily="34" charset="0"/>
                <a:cs typeface="Arial" panose="020B0604020202020204" pitchFamily="34" charset="0"/>
              </a:rPr>
              <a:t>              Our system will make this available to all WhatsApp users, explicitly for the group admins having number of WhatsApp group with lot of daily conversation.</a:t>
            </a:r>
          </a:p>
          <a:p>
            <a:r>
              <a:rPr lang="en-US" dirty="0">
                <a:latin typeface="Arial" panose="020B0604020202020204" pitchFamily="34" charset="0"/>
                <a:cs typeface="Arial" panose="020B0604020202020204" pitchFamily="34" charset="0"/>
              </a:rPr>
              <a:t>              So, they no need to depend on any kind of lawful actions for small </a:t>
            </a:r>
            <a:r>
              <a:rPr lang="en-US" dirty="0" err="1">
                <a:latin typeface="Arial" panose="020B0604020202020204" pitchFamily="34" charset="0"/>
                <a:cs typeface="Arial" panose="020B0604020202020204" pitchFamily="34" charset="0"/>
              </a:rPr>
              <a:t>problems.In</a:t>
            </a:r>
            <a:r>
              <a:rPr lang="en-US" dirty="0">
                <a:latin typeface="Arial" panose="020B0604020202020204" pitchFamily="34" charset="0"/>
                <a:cs typeface="Arial" panose="020B0604020202020204" pitchFamily="34" charset="0"/>
              </a:rPr>
              <a:t> case of countries like India there are people with different languages and cultures. For a group with different linguistic people, sometimes we face some messages with different languages. Our project can solve this by identifying people and labeling their languages using language detection model and make it east for group admins to do their work.</a:t>
            </a:r>
          </a:p>
        </p:txBody>
      </p:sp>
      <p:sp>
        <p:nvSpPr>
          <p:cNvPr id="5" name="Rectangle 4"/>
          <p:cNvSpPr/>
          <p:nvPr/>
        </p:nvSpPr>
        <p:spPr>
          <a:xfrm>
            <a:off x="2146774" y="646224"/>
            <a:ext cx="1941750" cy="646331"/>
          </a:xfrm>
          <a:prstGeom prst="rect">
            <a:avLst/>
          </a:prstGeom>
        </p:spPr>
        <p:txBody>
          <a:bodyPr wrap="none">
            <a:spAutoFit/>
          </a:bodyPr>
          <a:lstStyle/>
          <a:p>
            <a:r>
              <a:rPr lang="en-US" sz="3600" b="1" dirty="0">
                <a:latin typeface="Times New Roman" panose="02020603050405020304" pitchFamily="18" charset="0"/>
                <a:cs typeface="Times New Roman" panose="02020603050405020304" pitchFamily="18" charset="0"/>
              </a:rPr>
              <a:t> Analysis</a:t>
            </a:r>
          </a:p>
        </p:txBody>
      </p:sp>
      <p:sp>
        <p:nvSpPr>
          <p:cNvPr id="6" name="Rectangle 5"/>
          <p:cNvSpPr/>
          <p:nvPr/>
        </p:nvSpPr>
        <p:spPr>
          <a:xfrm>
            <a:off x="105101" y="6550223"/>
            <a:ext cx="6096000" cy="307777"/>
          </a:xfrm>
          <a:prstGeom prst="rect">
            <a:avLst/>
          </a:prstGeom>
        </p:spPr>
        <p:txBody>
          <a:bodyPr>
            <a:spAutoFit/>
          </a:bodyPr>
          <a:lstStyle/>
          <a:p>
            <a:pPr algn="ct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WhatsApp group chat analysis and prediction using naïve </a:t>
            </a:r>
            <a:r>
              <a:rPr lang="en-US" sz="1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bayes</a:t>
            </a: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classification</a:t>
            </a: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067217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24C6129-1514-6315-5DAE-06A961E8E7B5}"/>
              </a:ext>
            </a:extLst>
          </p:cNvPr>
          <p:cNvSpPr txBox="1"/>
          <p:nvPr/>
        </p:nvSpPr>
        <p:spPr>
          <a:xfrm>
            <a:off x="421551" y="1911239"/>
            <a:ext cx="7753739" cy="467885"/>
          </a:xfrm>
          <a:prstGeom prst="rect">
            <a:avLst/>
          </a:prstGeom>
          <a:noFill/>
        </p:spPr>
        <p:txBody>
          <a:bodyPr wrap="square">
            <a:spAutoFit/>
          </a:bodyPr>
          <a:lstStyle/>
          <a:p>
            <a:pPr algn="ctr">
              <a:lnSpc>
                <a:spcPct val="107000"/>
              </a:lnSpc>
              <a:spcBef>
                <a:spcPts val="200"/>
              </a:spcBef>
            </a:pPr>
            <a:endParaRPr lang="en-GB" sz="2400" b="1" dirty="0">
              <a:effectLst/>
              <a:latin typeface="Arial Black" panose="020B0A04020102020204" pitchFamily="34"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40ABE24-9E0E-5AE2-9862-B3737D8C7F66}"/>
              </a:ext>
            </a:extLst>
          </p:cNvPr>
          <p:cNvSpPr txBox="1"/>
          <p:nvPr/>
        </p:nvSpPr>
        <p:spPr>
          <a:xfrm>
            <a:off x="421551" y="168439"/>
            <a:ext cx="8205690" cy="819007"/>
          </a:xfrm>
          <a:prstGeom prst="rect">
            <a:avLst/>
          </a:prstGeom>
          <a:noFill/>
        </p:spPr>
        <p:txBody>
          <a:bodyPr wrap="square">
            <a:spAutoFit/>
          </a:bodyPr>
          <a:lstStyle/>
          <a:p>
            <a:pPr algn="ctr">
              <a:lnSpc>
                <a:spcPct val="107000"/>
              </a:lnSpc>
              <a:spcBef>
                <a:spcPts val="1200"/>
              </a:spcBef>
            </a:pPr>
            <a:r>
              <a:rPr lang="en-GB" b="1" kern="0"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Aditya College Of Engineering And Technology</a:t>
            </a:r>
            <a:endParaRPr lang="en-GB" b="1" kern="0" dirty="0">
              <a:solidFill>
                <a:srgbClr val="00B0F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Bef>
                <a:spcPts val="1200"/>
              </a:spcBef>
            </a:pPr>
            <a:endParaRPr lang="en-GB" b="1" kern="0" dirty="0">
              <a:solidFill>
                <a:srgbClr val="FFFF0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3CAB0EE-D4EA-6C21-FCBA-C32729D006D6}"/>
              </a:ext>
            </a:extLst>
          </p:cNvPr>
          <p:cNvSpPr txBox="1"/>
          <p:nvPr/>
        </p:nvSpPr>
        <p:spPr>
          <a:xfrm>
            <a:off x="1471448" y="4320002"/>
            <a:ext cx="5234152" cy="506292"/>
          </a:xfrm>
          <a:prstGeom prst="rect">
            <a:avLst/>
          </a:prstGeom>
          <a:noFill/>
        </p:spPr>
        <p:txBody>
          <a:bodyPr wrap="square" rtlCol="0">
            <a:spAutoFit/>
          </a:bodyPr>
          <a:lstStyle/>
          <a:p>
            <a:pPr>
              <a:lnSpc>
                <a:spcPct val="150000"/>
              </a:lnSpc>
            </a:pPr>
            <a:endParaRPr lang="en-US" sz="2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659A834-A872-B6B9-D5CB-36C68E359A6D}"/>
              </a:ext>
            </a:extLst>
          </p:cNvPr>
          <p:cNvSpPr txBox="1"/>
          <p:nvPr/>
        </p:nvSpPr>
        <p:spPr>
          <a:xfrm>
            <a:off x="7629894" y="4320002"/>
            <a:ext cx="3195145" cy="369332"/>
          </a:xfrm>
          <a:prstGeom prst="rect">
            <a:avLst/>
          </a:prstGeom>
          <a:noFill/>
        </p:spPr>
        <p:txBody>
          <a:bodyPr wrap="square" rtlCol="0">
            <a:spAutoFit/>
          </a:bodyPr>
          <a:lstStyle/>
          <a:p>
            <a:endParaRPr lang="en-US" dirty="0"/>
          </a:p>
        </p:txBody>
      </p:sp>
      <p:pic>
        <p:nvPicPr>
          <p:cNvPr id="2" name="Picture 1">
            <a:extLst>
              <a:ext uri="{FF2B5EF4-FFF2-40B4-BE49-F238E27FC236}">
                <a16:creationId xmlns:a16="http://schemas.microsoft.com/office/drawing/2014/main" id="{5DDECA1A-CCA5-2555-0EA0-97B32367D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15" y="215803"/>
            <a:ext cx="1661251" cy="852958"/>
          </a:xfrm>
          <a:prstGeom prst="rect">
            <a:avLst/>
          </a:prstGeom>
        </p:spPr>
      </p:pic>
      <p:sp>
        <p:nvSpPr>
          <p:cNvPr id="4" name="Rectangle 3"/>
          <p:cNvSpPr/>
          <p:nvPr/>
        </p:nvSpPr>
        <p:spPr>
          <a:xfrm>
            <a:off x="1101360" y="1311553"/>
            <a:ext cx="7825000" cy="646331"/>
          </a:xfrm>
          <a:prstGeom prst="rect">
            <a:avLst/>
          </a:prstGeom>
        </p:spPr>
        <p:txBody>
          <a:bodyPr wrap="square">
            <a:spAutoFit/>
          </a:bodyPr>
          <a:lstStyle/>
          <a:p>
            <a:r>
              <a:rPr lang="en-US" sz="3600" dirty="0">
                <a:latin typeface="Times New Roman" panose="02020603050405020304" pitchFamily="18" charset="0"/>
                <a:cs typeface="Times New Roman" panose="02020603050405020304" pitchFamily="18" charset="0"/>
              </a:rPr>
              <a:t>2. Block Diagram of proposed system</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5080" y="2367694"/>
            <a:ext cx="5050275" cy="4162403"/>
          </a:xfrm>
          <a:prstGeom prst="rect">
            <a:avLst/>
          </a:prstGeom>
        </p:spPr>
      </p:pic>
      <p:sp>
        <p:nvSpPr>
          <p:cNvPr id="5" name="Rectangle 4"/>
          <p:cNvSpPr/>
          <p:nvPr/>
        </p:nvSpPr>
        <p:spPr>
          <a:xfrm>
            <a:off x="92927" y="6530097"/>
            <a:ext cx="6096000" cy="307777"/>
          </a:xfrm>
          <a:prstGeom prst="rect">
            <a:avLst/>
          </a:prstGeom>
        </p:spPr>
        <p:txBody>
          <a:bodyPr>
            <a:spAutoFit/>
          </a:bodyPr>
          <a:lstStyle/>
          <a:p>
            <a:pPr algn="ct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WhatsApp group chat analysis and prediction using naïve </a:t>
            </a:r>
            <a:r>
              <a:rPr lang="en-US" sz="1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bayes</a:t>
            </a: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classification</a:t>
            </a: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347077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24C6129-1514-6315-5DAE-06A961E8E7B5}"/>
              </a:ext>
            </a:extLst>
          </p:cNvPr>
          <p:cNvSpPr txBox="1"/>
          <p:nvPr/>
        </p:nvSpPr>
        <p:spPr>
          <a:xfrm>
            <a:off x="2324232" y="3241898"/>
            <a:ext cx="7753739" cy="467885"/>
          </a:xfrm>
          <a:prstGeom prst="rect">
            <a:avLst/>
          </a:prstGeom>
          <a:noFill/>
        </p:spPr>
        <p:txBody>
          <a:bodyPr wrap="square">
            <a:spAutoFit/>
          </a:bodyPr>
          <a:lstStyle/>
          <a:p>
            <a:pPr algn="ctr">
              <a:lnSpc>
                <a:spcPct val="107000"/>
              </a:lnSpc>
              <a:spcBef>
                <a:spcPts val="200"/>
              </a:spcBef>
            </a:pPr>
            <a:endParaRPr lang="en-GB" sz="2400" b="1" dirty="0">
              <a:effectLst/>
              <a:latin typeface="Arial Black" panose="020B0A04020102020204" pitchFamily="34"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40ABE24-9E0E-5AE2-9862-B3737D8C7F66}"/>
              </a:ext>
            </a:extLst>
          </p:cNvPr>
          <p:cNvSpPr txBox="1"/>
          <p:nvPr/>
        </p:nvSpPr>
        <p:spPr>
          <a:xfrm>
            <a:off x="421551" y="168439"/>
            <a:ext cx="8205690" cy="819007"/>
          </a:xfrm>
          <a:prstGeom prst="rect">
            <a:avLst/>
          </a:prstGeom>
          <a:noFill/>
        </p:spPr>
        <p:txBody>
          <a:bodyPr wrap="square">
            <a:spAutoFit/>
          </a:bodyPr>
          <a:lstStyle/>
          <a:p>
            <a:pPr algn="ctr">
              <a:lnSpc>
                <a:spcPct val="107000"/>
              </a:lnSpc>
              <a:spcBef>
                <a:spcPts val="1200"/>
              </a:spcBef>
            </a:pPr>
            <a:r>
              <a:rPr lang="en-GB" b="1" kern="0"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Aditya College Of Engineering And Technology</a:t>
            </a:r>
            <a:endParaRPr lang="en-GB" b="1" kern="0" dirty="0">
              <a:solidFill>
                <a:srgbClr val="00B0F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Bef>
                <a:spcPts val="1200"/>
              </a:spcBef>
            </a:pPr>
            <a:endParaRPr lang="en-GB" b="1" kern="0" dirty="0">
              <a:solidFill>
                <a:srgbClr val="FFFF0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3CAB0EE-D4EA-6C21-FCBA-C32729D006D6}"/>
              </a:ext>
            </a:extLst>
          </p:cNvPr>
          <p:cNvSpPr txBox="1"/>
          <p:nvPr/>
        </p:nvSpPr>
        <p:spPr>
          <a:xfrm>
            <a:off x="1471448" y="4320002"/>
            <a:ext cx="5234152" cy="506292"/>
          </a:xfrm>
          <a:prstGeom prst="rect">
            <a:avLst/>
          </a:prstGeom>
          <a:noFill/>
        </p:spPr>
        <p:txBody>
          <a:bodyPr wrap="square" rtlCol="0">
            <a:spAutoFit/>
          </a:bodyPr>
          <a:lstStyle/>
          <a:p>
            <a:pPr>
              <a:lnSpc>
                <a:spcPct val="150000"/>
              </a:lnSpc>
            </a:pPr>
            <a:endParaRPr lang="en-US" sz="2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659A834-A872-B6B9-D5CB-36C68E359A6D}"/>
              </a:ext>
            </a:extLst>
          </p:cNvPr>
          <p:cNvSpPr txBox="1"/>
          <p:nvPr/>
        </p:nvSpPr>
        <p:spPr>
          <a:xfrm>
            <a:off x="7629894" y="4320002"/>
            <a:ext cx="3195145" cy="369332"/>
          </a:xfrm>
          <a:prstGeom prst="rect">
            <a:avLst/>
          </a:prstGeom>
          <a:noFill/>
        </p:spPr>
        <p:txBody>
          <a:bodyPr wrap="square" rtlCol="0">
            <a:spAutoFit/>
          </a:bodyPr>
          <a:lstStyle/>
          <a:p>
            <a:endParaRPr lang="en-US" dirty="0"/>
          </a:p>
        </p:txBody>
      </p:sp>
      <p:pic>
        <p:nvPicPr>
          <p:cNvPr id="2" name="Picture 1">
            <a:extLst>
              <a:ext uri="{FF2B5EF4-FFF2-40B4-BE49-F238E27FC236}">
                <a16:creationId xmlns:a16="http://schemas.microsoft.com/office/drawing/2014/main" id="{5DDECA1A-CCA5-2555-0EA0-97B32367D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15" y="215803"/>
            <a:ext cx="1661251" cy="852958"/>
          </a:xfrm>
          <a:prstGeom prst="rect">
            <a:avLst/>
          </a:prstGeom>
        </p:spPr>
      </p:pic>
      <p:sp>
        <p:nvSpPr>
          <p:cNvPr id="4" name="Rectangle 3"/>
          <p:cNvSpPr/>
          <p:nvPr/>
        </p:nvSpPr>
        <p:spPr>
          <a:xfrm>
            <a:off x="1249913" y="1274499"/>
            <a:ext cx="8828058" cy="646331"/>
          </a:xfrm>
          <a:prstGeom prst="rect">
            <a:avLst/>
          </a:prstGeom>
        </p:spPr>
        <p:txBody>
          <a:bodyPr wrap="none">
            <a:spAutoFit/>
          </a:bodyPr>
          <a:lstStyle/>
          <a:p>
            <a:pPr lvl="0"/>
            <a:r>
              <a:rPr lang="en-US" sz="3600" dirty="0">
                <a:latin typeface="Times New Roman" panose="02020603050405020304" pitchFamily="18" charset="0"/>
                <a:cs typeface="Times New Roman" panose="02020603050405020304" pitchFamily="18" charset="0"/>
              </a:rPr>
              <a:t>3. Feature extraction from dataset in the model</a:t>
            </a:r>
          </a:p>
        </p:txBody>
      </p:sp>
      <p:sp>
        <p:nvSpPr>
          <p:cNvPr id="5" name="Rectangle 4"/>
          <p:cNvSpPr/>
          <p:nvPr/>
        </p:nvSpPr>
        <p:spPr>
          <a:xfrm>
            <a:off x="1146340" y="1920830"/>
            <a:ext cx="9341038" cy="4247317"/>
          </a:xfrm>
          <a:prstGeom prst="rect">
            <a:avLst/>
          </a:prstGeom>
        </p:spPr>
        <p:txBody>
          <a:bodyPr wrap="square">
            <a:spAutoFit/>
          </a:bodyPr>
          <a:lstStyle/>
          <a:p>
            <a:pPr marL="342900" indent="-342900">
              <a:buAutoNum type="arabicPeriod"/>
            </a:pPr>
            <a:r>
              <a:rPr lang="en-US" dirty="0">
                <a:latin typeface="Times New Roman" panose="02020603050405020304" pitchFamily="18" charset="0"/>
                <a:cs typeface="Times New Roman" panose="02020603050405020304" pitchFamily="18" charset="0"/>
              </a:rPr>
              <a:t>The main dataset which is taken by the user for WhatsApp chat analysis should be real time  and it should be taken from the WhatsApp with export chat feature by the system user</a:t>
            </a:r>
          </a:p>
          <a:p>
            <a:r>
              <a:rPr lang="en-US" dirty="0">
                <a:latin typeface="Times New Roman" panose="02020603050405020304" pitchFamily="18" charset="0"/>
                <a:cs typeface="Times New Roman" panose="02020603050405020304" pitchFamily="18" charset="0"/>
              </a:rPr>
              <a:t>	For our project experiment we are using </a:t>
            </a:r>
            <a:r>
              <a:rPr lang="en-US" dirty="0" err="1">
                <a:latin typeface="Times New Roman" panose="02020603050405020304" pitchFamily="18" charset="0"/>
                <a:cs typeface="Times New Roman" panose="02020603050405020304" pitchFamily="18" charset="0"/>
              </a:rPr>
              <a:t>Kaggle</a:t>
            </a:r>
            <a:r>
              <a:rPr lang="en-US" dirty="0">
                <a:latin typeface="Times New Roman" panose="02020603050405020304" pitchFamily="18" charset="0"/>
                <a:cs typeface="Times New Roman" panose="02020603050405020304" pitchFamily="18" charset="0"/>
              </a:rPr>
              <a:t> WhatsApp Chat Data as input. WhatsApp data like time, user and message is collected and formed as a </a:t>
            </a:r>
            <a:r>
              <a:rPr lang="en-US" dirty="0" err="1">
                <a:latin typeface="Times New Roman" panose="02020603050405020304" pitchFamily="18" charset="0"/>
                <a:cs typeface="Times New Roman" panose="02020603050405020304" pitchFamily="18" charset="0"/>
              </a:rPr>
              <a:t>dataframe</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Source: </a:t>
            </a:r>
            <a:r>
              <a:rPr lang="en-US"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https://www.kaggle.com/datasets/sarthaknautiyal/whatsappsample</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2. Language Detection model and Sentiment Analysis model can be prepared using the naive </a:t>
            </a:r>
            <a:r>
              <a:rPr lang="en-US" dirty="0" err="1">
                <a:latin typeface="Times New Roman" panose="02020603050405020304" pitchFamily="18" charset="0"/>
                <a:cs typeface="Times New Roman" panose="02020603050405020304" pitchFamily="18" charset="0"/>
              </a:rPr>
              <a:t>bayes</a:t>
            </a:r>
            <a:r>
              <a:rPr lang="en-US" dirty="0">
                <a:latin typeface="Times New Roman" panose="02020603050405020304" pitchFamily="18" charset="0"/>
                <a:cs typeface="Times New Roman" panose="02020603050405020304" pitchFamily="18" charset="0"/>
              </a:rPr>
              <a:t> classification algorithm but for this we required messages labeled with proper language. In sentiment analysis dataset the texts are properly labeled as human emotion. Feature extraction done using Naïve-</a:t>
            </a:r>
            <a:r>
              <a:rPr lang="en-US" dirty="0" err="1">
                <a:latin typeface="Times New Roman" panose="02020603050405020304" pitchFamily="18" charset="0"/>
                <a:cs typeface="Times New Roman" panose="02020603050405020304" pitchFamily="18" charset="0"/>
              </a:rPr>
              <a:t>bayes</a:t>
            </a:r>
            <a:r>
              <a:rPr lang="en-US" dirty="0">
                <a:latin typeface="Times New Roman" panose="02020603050405020304" pitchFamily="18" charset="0"/>
                <a:cs typeface="Times New Roman" panose="02020603050405020304" pitchFamily="18" charset="0"/>
              </a:rPr>
              <a:t> classification.</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Source: </a:t>
            </a:r>
            <a:r>
              <a:rPr lang="en-US"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https://www.kaggle.com/datasets/basilb2s/language-detection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Source: https://www.kaggle.com/datasets/bhu1111/emotion-detection	</a:t>
            </a:r>
          </a:p>
        </p:txBody>
      </p:sp>
      <p:sp>
        <p:nvSpPr>
          <p:cNvPr id="6" name="Rectangle 5"/>
          <p:cNvSpPr/>
          <p:nvPr/>
        </p:nvSpPr>
        <p:spPr>
          <a:xfrm>
            <a:off x="105101" y="6550223"/>
            <a:ext cx="6096000" cy="307777"/>
          </a:xfrm>
          <a:prstGeom prst="rect">
            <a:avLst/>
          </a:prstGeom>
        </p:spPr>
        <p:txBody>
          <a:bodyPr>
            <a:spAutoFit/>
          </a:bodyPr>
          <a:lstStyle/>
          <a:p>
            <a:pPr algn="ct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WhatsApp group chat analysis and prediction using naïve </a:t>
            </a:r>
            <a:r>
              <a:rPr lang="en-US" sz="1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bayes</a:t>
            </a: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classification</a:t>
            </a: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842740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24C6129-1514-6315-5DAE-06A961E8E7B5}"/>
              </a:ext>
            </a:extLst>
          </p:cNvPr>
          <p:cNvSpPr txBox="1"/>
          <p:nvPr/>
        </p:nvSpPr>
        <p:spPr>
          <a:xfrm>
            <a:off x="2324232" y="3241898"/>
            <a:ext cx="7753739" cy="467885"/>
          </a:xfrm>
          <a:prstGeom prst="rect">
            <a:avLst/>
          </a:prstGeom>
          <a:noFill/>
        </p:spPr>
        <p:txBody>
          <a:bodyPr wrap="square">
            <a:spAutoFit/>
          </a:bodyPr>
          <a:lstStyle/>
          <a:p>
            <a:pPr algn="ctr">
              <a:lnSpc>
                <a:spcPct val="107000"/>
              </a:lnSpc>
              <a:spcBef>
                <a:spcPts val="200"/>
              </a:spcBef>
            </a:pPr>
            <a:endParaRPr lang="en-GB" sz="2400" b="1" dirty="0">
              <a:effectLst/>
              <a:latin typeface="Arial Black" panose="020B0A04020102020204" pitchFamily="34"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40ABE24-9E0E-5AE2-9862-B3737D8C7F66}"/>
              </a:ext>
            </a:extLst>
          </p:cNvPr>
          <p:cNvSpPr txBox="1"/>
          <p:nvPr/>
        </p:nvSpPr>
        <p:spPr>
          <a:xfrm>
            <a:off x="421551" y="168439"/>
            <a:ext cx="8205690" cy="819007"/>
          </a:xfrm>
          <a:prstGeom prst="rect">
            <a:avLst/>
          </a:prstGeom>
          <a:noFill/>
        </p:spPr>
        <p:txBody>
          <a:bodyPr wrap="square">
            <a:spAutoFit/>
          </a:bodyPr>
          <a:lstStyle/>
          <a:p>
            <a:pPr algn="ctr">
              <a:lnSpc>
                <a:spcPct val="107000"/>
              </a:lnSpc>
              <a:spcBef>
                <a:spcPts val="1200"/>
              </a:spcBef>
            </a:pPr>
            <a:r>
              <a:rPr lang="en-GB" b="1" kern="0"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Aditya College Of Engineering And Technology</a:t>
            </a:r>
            <a:endParaRPr lang="en-GB" b="1" kern="0" dirty="0">
              <a:solidFill>
                <a:srgbClr val="00B0F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Bef>
                <a:spcPts val="1200"/>
              </a:spcBef>
            </a:pPr>
            <a:endParaRPr lang="en-GB" b="1" kern="0" dirty="0">
              <a:solidFill>
                <a:srgbClr val="FFFF0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3CAB0EE-D4EA-6C21-FCBA-C32729D006D6}"/>
              </a:ext>
            </a:extLst>
          </p:cNvPr>
          <p:cNvSpPr txBox="1"/>
          <p:nvPr/>
        </p:nvSpPr>
        <p:spPr>
          <a:xfrm>
            <a:off x="1471448" y="4320002"/>
            <a:ext cx="5234152" cy="506292"/>
          </a:xfrm>
          <a:prstGeom prst="rect">
            <a:avLst/>
          </a:prstGeom>
          <a:noFill/>
        </p:spPr>
        <p:txBody>
          <a:bodyPr wrap="square" rtlCol="0">
            <a:spAutoFit/>
          </a:bodyPr>
          <a:lstStyle/>
          <a:p>
            <a:pPr>
              <a:lnSpc>
                <a:spcPct val="150000"/>
              </a:lnSpc>
            </a:pPr>
            <a:endParaRPr lang="en-US" sz="2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659A834-A872-B6B9-D5CB-36C68E359A6D}"/>
              </a:ext>
            </a:extLst>
          </p:cNvPr>
          <p:cNvSpPr txBox="1"/>
          <p:nvPr/>
        </p:nvSpPr>
        <p:spPr>
          <a:xfrm>
            <a:off x="7629894" y="4320002"/>
            <a:ext cx="3195145" cy="369332"/>
          </a:xfrm>
          <a:prstGeom prst="rect">
            <a:avLst/>
          </a:prstGeom>
          <a:noFill/>
        </p:spPr>
        <p:txBody>
          <a:bodyPr wrap="square" rtlCol="0">
            <a:spAutoFit/>
          </a:bodyPr>
          <a:lstStyle/>
          <a:p>
            <a:endParaRPr lang="en-US" dirty="0"/>
          </a:p>
        </p:txBody>
      </p:sp>
      <p:pic>
        <p:nvPicPr>
          <p:cNvPr id="2" name="Picture 1">
            <a:extLst>
              <a:ext uri="{FF2B5EF4-FFF2-40B4-BE49-F238E27FC236}">
                <a16:creationId xmlns:a16="http://schemas.microsoft.com/office/drawing/2014/main" id="{5DDECA1A-CCA5-2555-0EA0-97B32367D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15" y="215803"/>
            <a:ext cx="1661251" cy="852958"/>
          </a:xfrm>
          <a:prstGeom prst="rect">
            <a:avLst/>
          </a:prstGeom>
        </p:spPr>
      </p:pic>
      <p:pic>
        <p:nvPicPr>
          <p:cNvPr id="10" name="Picture 9">
            <a:extLst>
              <a:ext uri="{FF2B5EF4-FFF2-40B4-BE49-F238E27FC236}">
                <a16:creationId xmlns:a16="http://schemas.microsoft.com/office/drawing/2014/main" id="{9950A72C-CC9D-98AA-2B29-C17975AE795C}"/>
              </a:ext>
            </a:extLst>
          </p:cNvPr>
          <p:cNvPicPr>
            <a:picLocks noChangeAspect="1"/>
          </p:cNvPicPr>
          <p:nvPr/>
        </p:nvPicPr>
        <p:blipFill>
          <a:blip r:embed="rId3"/>
          <a:stretch>
            <a:fillRect/>
          </a:stretch>
        </p:blipFill>
        <p:spPr>
          <a:xfrm>
            <a:off x="2324232" y="707003"/>
            <a:ext cx="3650417" cy="2502146"/>
          </a:xfrm>
          <a:prstGeom prst="rect">
            <a:avLst/>
          </a:prstGeom>
        </p:spPr>
      </p:pic>
      <p:pic>
        <p:nvPicPr>
          <p:cNvPr id="12" name="Picture 1">
            <a:extLst>
              <a:ext uri="{FF2B5EF4-FFF2-40B4-BE49-F238E27FC236}">
                <a16:creationId xmlns:a16="http://schemas.microsoft.com/office/drawing/2014/main" id="{BFB7281D-2DA6-47C1-AA90-BA9AD915EB3E}"/>
              </a:ext>
            </a:extLst>
          </p:cNvPr>
          <p:cNvPicPr>
            <a:picLocks noChangeAspect="1" noChangeArrowheads="1"/>
          </p:cNvPicPr>
          <p:nvPr/>
        </p:nvPicPr>
        <p:blipFill>
          <a:blip r:embed="rId4"/>
          <a:srcRect/>
          <a:stretch/>
        </p:blipFill>
        <p:spPr bwMode="auto">
          <a:xfrm>
            <a:off x="2500396" y="3627890"/>
            <a:ext cx="6132260" cy="2638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a:extLst>
              <a:ext uri="{FF2B5EF4-FFF2-40B4-BE49-F238E27FC236}">
                <a16:creationId xmlns:a16="http://schemas.microsoft.com/office/drawing/2014/main" id="{620CA0B6-7113-F8BD-8E32-5DA1D0F9DA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4697" y="874380"/>
            <a:ext cx="2162507" cy="231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2945296" y="3246029"/>
            <a:ext cx="2621230"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Sentiment analysis dataset</a:t>
            </a:r>
          </a:p>
        </p:txBody>
      </p:sp>
      <p:sp>
        <p:nvSpPr>
          <p:cNvPr id="5" name="Rectangle 4"/>
          <p:cNvSpPr/>
          <p:nvPr/>
        </p:nvSpPr>
        <p:spPr>
          <a:xfrm>
            <a:off x="5013488" y="6275724"/>
            <a:ext cx="1922321"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WhatsApp Dataset</a:t>
            </a:r>
          </a:p>
        </p:txBody>
      </p:sp>
      <p:sp>
        <p:nvSpPr>
          <p:cNvPr id="6" name="Rectangle 5"/>
          <p:cNvSpPr/>
          <p:nvPr/>
        </p:nvSpPr>
        <p:spPr>
          <a:xfrm>
            <a:off x="8475987" y="3246029"/>
            <a:ext cx="2698175"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Language detection dataset</a:t>
            </a:r>
          </a:p>
        </p:txBody>
      </p:sp>
      <p:sp>
        <p:nvSpPr>
          <p:cNvPr id="14" name="Rectangle 13"/>
          <p:cNvSpPr/>
          <p:nvPr/>
        </p:nvSpPr>
        <p:spPr>
          <a:xfrm>
            <a:off x="105101" y="6564411"/>
            <a:ext cx="6096000" cy="307777"/>
          </a:xfrm>
          <a:prstGeom prst="rect">
            <a:avLst/>
          </a:prstGeom>
        </p:spPr>
        <p:txBody>
          <a:bodyPr>
            <a:spAutoFit/>
          </a:bodyPr>
          <a:lstStyle/>
          <a:p>
            <a:pPr algn="ct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WhatsApp group chat analysis and prediction using naïve </a:t>
            </a:r>
            <a:r>
              <a:rPr lang="en-US" sz="1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bayes</a:t>
            </a: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classification</a:t>
            </a: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763938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24C6129-1514-6315-5DAE-06A961E8E7B5}"/>
              </a:ext>
            </a:extLst>
          </p:cNvPr>
          <p:cNvSpPr txBox="1"/>
          <p:nvPr/>
        </p:nvSpPr>
        <p:spPr>
          <a:xfrm>
            <a:off x="2324232" y="3241898"/>
            <a:ext cx="7753739" cy="467885"/>
          </a:xfrm>
          <a:prstGeom prst="rect">
            <a:avLst/>
          </a:prstGeom>
          <a:noFill/>
        </p:spPr>
        <p:txBody>
          <a:bodyPr wrap="square">
            <a:spAutoFit/>
          </a:bodyPr>
          <a:lstStyle/>
          <a:p>
            <a:pPr algn="ctr">
              <a:lnSpc>
                <a:spcPct val="107000"/>
              </a:lnSpc>
              <a:spcBef>
                <a:spcPts val="200"/>
              </a:spcBef>
            </a:pPr>
            <a:endParaRPr lang="en-GB" sz="2400" b="1" dirty="0">
              <a:effectLst/>
              <a:latin typeface="Arial Black" panose="020B0A04020102020204" pitchFamily="34"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40ABE24-9E0E-5AE2-9862-B3737D8C7F66}"/>
              </a:ext>
            </a:extLst>
          </p:cNvPr>
          <p:cNvSpPr txBox="1"/>
          <p:nvPr/>
        </p:nvSpPr>
        <p:spPr>
          <a:xfrm>
            <a:off x="421551" y="168439"/>
            <a:ext cx="8205690" cy="819007"/>
          </a:xfrm>
          <a:prstGeom prst="rect">
            <a:avLst/>
          </a:prstGeom>
          <a:noFill/>
        </p:spPr>
        <p:txBody>
          <a:bodyPr wrap="square">
            <a:spAutoFit/>
          </a:bodyPr>
          <a:lstStyle/>
          <a:p>
            <a:pPr algn="ctr">
              <a:lnSpc>
                <a:spcPct val="107000"/>
              </a:lnSpc>
              <a:spcBef>
                <a:spcPts val="1200"/>
              </a:spcBef>
            </a:pPr>
            <a:r>
              <a:rPr lang="en-GB" b="1" kern="0"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Aditya College Of Engineering And Technology</a:t>
            </a:r>
            <a:endParaRPr lang="en-GB" b="1" kern="0" dirty="0">
              <a:solidFill>
                <a:srgbClr val="00B0F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Bef>
                <a:spcPts val="1200"/>
              </a:spcBef>
            </a:pPr>
            <a:endParaRPr lang="en-GB" b="1" kern="0" dirty="0">
              <a:solidFill>
                <a:srgbClr val="FFFF0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3CAB0EE-D4EA-6C21-FCBA-C32729D006D6}"/>
              </a:ext>
            </a:extLst>
          </p:cNvPr>
          <p:cNvSpPr txBox="1"/>
          <p:nvPr/>
        </p:nvSpPr>
        <p:spPr>
          <a:xfrm>
            <a:off x="1471448" y="4320002"/>
            <a:ext cx="5234152" cy="506292"/>
          </a:xfrm>
          <a:prstGeom prst="rect">
            <a:avLst/>
          </a:prstGeom>
          <a:noFill/>
        </p:spPr>
        <p:txBody>
          <a:bodyPr wrap="square" rtlCol="0">
            <a:spAutoFit/>
          </a:bodyPr>
          <a:lstStyle/>
          <a:p>
            <a:pPr>
              <a:lnSpc>
                <a:spcPct val="150000"/>
              </a:lnSpc>
            </a:pPr>
            <a:endParaRPr lang="en-US" sz="2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659A834-A872-B6B9-D5CB-36C68E359A6D}"/>
              </a:ext>
            </a:extLst>
          </p:cNvPr>
          <p:cNvSpPr txBox="1"/>
          <p:nvPr/>
        </p:nvSpPr>
        <p:spPr>
          <a:xfrm>
            <a:off x="7629894" y="4320002"/>
            <a:ext cx="3195145" cy="369332"/>
          </a:xfrm>
          <a:prstGeom prst="rect">
            <a:avLst/>
          </a:prstGeom>
          <a:noFill/>
        </p:spPr>
        <p:txBody>
          <a:bodyPr wrap="square" rtlCol="0">
            <a:spAutoFit/>
          </a:bodyPr>
          <a:lstStyle/>
          <a:p>
            <a:endParaRPr lang="en-US" dirty="0"/>
          </a:p>
        </p:txBody>
      </p:sp>
      <p:pic>
        <p:nvPicPr>
          <p:cNvPr id="2" name="Picture 1">
            <a:extLst>
              <a:ext uri="{FF2B5EF4-FFF2-40B4-BE49-F238E27FC236}">
                <a16:creationId xmlns:a16="http://schemas.microsoft.com/office/drawing/2014/main" id="{5DDECA1A-CCA5-2555-0EA0-97B32367D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15" y="215803"/>
            <a:ext cx="1661251" cy="852958"/>
          </a:xfrm>
          <a:prstGeom prst="rect">
            <a:avLst/>
          </a:prstGeom>
        </p:spPr>
      </p:pic>
      <p:sp>
        <p:nvSpPr>
          <p:cNvPr id="4" name="Rectangle 3"/>
          <p:cNvSpPr/>
          <p:nvPr/>
        </p:nvSpPr>
        <p:spPr>
          <a:xfrm>
            <a:off x="2070444" y="1279194"/>
            <a:ext cx="2416046" cy="646331"/>
          </a:xfrm>
          <a:prstGeom prst="rect">
            <a:avLst/>
          </a:prstGeom>
        </p:spPr>
        <p:txBody>
          <a:bodyPr wrap="none">
            <a:spAutoFit/>
          </a:bodyPr>
          <a:lstStyle/>
          <a:p>
            <a:r>
              <a:rPr lang="en-US" sz="3600" dirty="0">
                <a:latin typeface="Times New Roman" panose="02020603050405020304" pitchFamily="18" charset="0"/>
                <a:cs typeface="Times New Roman" panose="02020603050405020304" pitchFamily="18" charset="0"/>
              </a:rPr>
              <a:t>MODULES</a:t>
            </a:r>
          </a:p>
        </p:txBody>
      </p:sp>
      <p:sp>
        <p:nvSpPr>
          <p:cNvPr id="5" name="Rectangle 4"/>
          <p:cNvSpPr/>
          <p:nvPr/>
        </p:nvSpPr>
        <p:spPr>
          <a:xfrm>
            <a:off x="2070444" y="2207005"/>
            <a:ext cx="8992667" cy="4401205"/>
          </a:xfrm>
          <a:prstGeom prst="rect">
            <a:avLst/>
          </a:prstGeom>
        </p:spPr>
        <p:txBody>
          <a:bodyPr wrap="square">
            <a:spAutoFit/>
          </a:bodyPr>
          <a:lstStyle/>
          <a:p>
            <a:pPr marL="342900" indent="-342900">
              <a:buAutoNum type="arabicPeriod"/>
            </a:pPr>
            <a:r>
              <a:rPr lang="en-US" sz="2000" b="1" u="sng" dirty="0">
                <a:latin typeface="Times New Roman" panose="02020603050405020304" pitchFamily="18" charset="0"/>
                <a:cs typeface="Times New Roman" panose="02020603050405020304" pitchFamily="18" charset="0"/>
              </a:rPr>
              <a:t>Data preprocessing module:</a:t>
            </a:r>
            <a:r>
              <a:rPr lang="en-US" b="1" u="sng"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Containing all the functionalities to form proper </a:t>
            </a:r>
            <a:r>
              <a:rPr lang="en-US" dirty="0" err="1">
                <a:latin typeface="Times New Roman" panose="02020603050405020304" pitchFamily="18" charset="0"/>
                <a:cs typeface="Times New Roman" panose="02020603050405020304" pitchFamily="18" charset="0"/>
              </a:rPr>
              <a:t>dataframes</a:t>
            </a:r>
            <a:r>
              <a:rPr lang="en-US" dirty="0">
                <a:latin typeface="Times New Roman" panose="02020603050405020304" pitchFamily="18" charset="0"/>
                <a:cs typeface="Times New Roman" panose="02020603050405020304" pitchFamily="18" charset="0"/>
              </a:rPr>
              <a:t> from WhatsApp dataset.</a:t>
            </a:r>
          </a:p>
          <a:p>
            <a:pPr marL="342900" indent="-342900">
              <a:buAutoNum type="arabicPeriod"/>
            </a:pPr>
            <a:endParaRPr lang="en-US" dirty="0">
              <a:latin typeface="Times New Roman" panose="02020603050405020304" pitchFamily="18" charset="0"/>
              <a:cs typeface="Times New Roman" panose="02020603050405020304" pitchFamily="18" charset="0"/>
            </a:endParaRPr>
          </a:p>
          <a:p>
            <a:pPr marL="342900" indent="-342900">
              <a:buAutoNum type="arabicPeriod"/>
            </a:pPr>
            <a:r>
              <a:rPr lang="en-US" sz="2000" b="1" u="sng" dirty="0">
                <a:latin typeface="Times New Roman" panose="02020603050405020304" pitchFamily="18" charset="0"/>
                <a:cs typeface="Times New Roman" panose="02020603050405020304" pitchFamily="18" charset="0"/>
              </a:rPr>
              <a:t>Helper module: </a:t>
            </a:r>
            <a:r>
              <a:rPr lang="en-US" dirty="0">
                <a:latin typeface="Times New Roman" panose="02020603050405020304" pitchFamily="18" charset="0"/>
                <a:cs typeface="Times New Roman" panose="02020603050405020304" pitchFamily="18" charset="0"/>
              </a:rPr>
              <a:t>Containing functions to solve the user query like fetch statistics, most common words, </a:t>
            </a:r>
            <a:r>
              <a:rPr lang="en-US" dirty="0" err="1">
                <a:latin typeface="Times New Roman" panose="02020603050405020304" pitchFamily="18" charset="0"/>
                <a:cs typeface="Times New Roman" panose="02020603050405020304" pitchFamily="18" charset="0"/>
              </a:rPr>
              <a:t>emojis</a:t>
            </a:r>
            <a:r>
              <a:rPr lang="en-US" dirty="0">
                <a:latin typeface="Times New Roman" panose="02020603050405020304" pitchFamily="18" charset="0"/>
                <a:cs typeface="Times New Roman" panose="02020603050405020304" pitchFamily="18" charset="0"/>
              </a:rPr>
              <a:t>, users, language detection and sentiment detection user defined functions.</a:t>
            </a:r>
          </a:p>
          <a:p>
            <a:pPr marL="342900" indent="-342900">
              <a:buAutoNum type="arabicPeriod"/>
            </a:pPr>
            <a:endParaRPr lang="en-US" dirty="0">
              <a:latin typeface="Times New Roman" panose="02020603050405020304" pitchFamily="18" charset="0"/>
              <a:cs typeface="Times New Roman" panose="02020603050405020304" pitchFamily="18" charset="0"/>
            </a:endParaRPr>
          </a:p>
          <a:p>
            <a:pPr marL="342900" indent="-342900">
              <a:buAutoNum type="arabicPeriod"/>
            </a:pPr>
            <a:r>
              <a:rPr lang="en-US" sz="2000" b="1" u="sng" dirty="0">
                <a:latin typeface="Times New Roman" panose="02020603050405020304" pitchFamily="18" charset="0"/>
                <a:cs typeface="Times New Roman" panose="02020603050405020304" pitchFamily="18" charset="0"/>
              </a:rPr>
              <a:t>Language Detection module : </a:t>
            </a:r>
            <a:r>
              <a:rPr lang="en-US" dirty="0">
                <a:latin typeface="Times New Roman" panose="02020603050405020304" pitchFamily="18" charset="0"/>
                <a:cs typeface="Times New Roman" panose="02020603050405020304" pitchFamily="18" charset="0"/>
              </a:rPr>
              <a:t>used to create language detection model and export it for future use</a:t>
            </a:r>
          </a:p>
          <a:p>
            <a:pPr marL="342900" indent="-342900">
              <a:buAutoNum type="arabicPeriod"/>
            </a:pPr>
            <a:endParaRPr lang="en-US" dirty="0">
              <a:latin typeface="Times New Roman" panose="02020603050405020304" pitchFamily="18" charset="0"/>
              <a:cs typeface="Times New Roman" panose="02020603050405020304" pitchFamily="18" charset="0"/>
            </a:endParaRPr>
          </a:p>
          <a:p>
            <a:pPr marL="342900" indent="-342900">
              <a:buAutoNum type="arabicPeriod"/>
            </a:pPr>
            <a:r>
              <a:rPr lang="en-US" sz="2000" b="1" u="sng" dirty="0">
                <a:latin typeface="Times New Roman" panose="02020603050405020304" pitchFamily="18" charset="0"/>
                <a:cs typeface="Times New Roman" panose="02020603050405020304" pitchFamily="18" charset="0"/>
              </a:rPr>
              <a:t>Sentiment Detection module : </a:t>
            </a:r>
            <a:r>
              <a:rPr lang="en-US" dirty="0">
                <a:latin typeface="Times New Roman" panose="02020603050405020304" pitchFamily="18" charset="0"/>
                <a:cs typeface="Times New Roman" panose="02020603050405020304" pitchFamily="18" charset="0"/>
              </a:rPr>
              <a:t>used to create sentiment detection model and export it for future use</a:t>
            </a:r>
          </a:p>
          <a:p>
            <a:pPr marL="342900" indent="-342900">
              <a:buAutoNum type="arabicPeriod"/>
            </a:pPr>
            <a:endParaRPr lang="en-US" dirty="0">
              <a:latin typeface="Times New Roman" panose="02020603050405020304" pitchFamily="18" charset="0"/>
              <a:cs typeface="Times New Roman" panose="02020603050405020304" pitchFamily="18" charset="0"/>
            </a:endParaRPr>
          </a:p>
          <a:p>
            <a:pPr marL="342900" indent="-342900">
              <a:buAutoNum type="arabicPeriod"/>
            </a:pPr>
            <a:r>
              <a:rPr lang="en-US" sz="2000" b="1" u="sng" dirty="0">
                <a:latin typeface="Times New Roman" panose="02020603050405020304" pitchFamily="18" charset="0"/>
                <a:cs typeface="Times New Roman" panose="02020603050405020304" pitchFamily="18" charset="0"/>
              </a:rPr>
              <a:t>App interface module:</a:t>
            </a:r>
            <a:r>
              <a:rPr lang="en-US" b="1" u="sng"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for user interface creation.</a:t>
            </a:r>
          </a:p>
          <a:p>
            <a:pPr marL="342900" indent="-342900">
              <a:buAutoNum type="arabicPeriod"/>
            </a:pPr>
            <a:endParaRPr lang="en-US" dirty="0"/>
          </a:p>
        </p:txBody>
      </p:sp>
      <p:sp>
        <p:nvSpPr>
          <p:cNvPr id="6" name="Rectangle 5"/>
          <p:cNvSpPr/>
          <p:nvPr/>
        </p:nvSpPr>
        <p:spPr>
          <a:xfrm>
            <a:off x="105101" y="6550223"/>
            <a:ext cx="6096000" cy="307777"/>
          </a:xfrm>
          <a:prstGeom prst="rect">
            <a:avLst/>
          </a:prstGeom>
        </p:spPr>
        <p:txBody>
          <a:bodyPr>
            <a:spAutoFit/>
          </a:bodyPr>
          <a:lstStyle/>
          <a:p>
            <a:pPr algn="ct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WhatsApp group chat analysis and prediction using naïve </a:t>
            </a:r>
            <a:r>
              <a:rPr lang="en-US" sz="1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bayes</a:t>
            </a:r>
            <a:r>
              <a:rPr lang="en-US" sz="1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classification</a:t>
            </a: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7156398"/>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TotalTime>
  <Words>2487</Words>
  <Application>Microsoft Office PowerPoint</Application>
  <PresentationFormat>Widescreen</PresentationFormat>
  <Paragraphs>298</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Algerian</vt:lpstr>
      <vt:lpstr>Arial</vt:lpstr>
      <vt:lpstr>Arial Black</vt:lpstr>
      <vt:lpstr>Calibri</vt:lpstr>
      <vt:lpstr>Calibri Light</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rama koti</dc:creator>
  <cp:lastModifiedBy>SHOVON RAUL</cp:lastModifiedBy>
  <cp:revision>20</cp:revision>
  <dcterms:created xsi:type="dcterms:W3CDTF">2023-04-10T08:51:06Z</dcterms:created>
  <dcterms:modified xsi:type="dcterms:W3CDTF">2023-04-12T03:52:18Z</dcterms:modified>
</cp:coreProperties>
</file>